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42"/>
  </p:notesMasterIdLst>
  <p:sldIdLst>
    <p:sldId id="256" r:id="rId2"/>
    <p:sldId id="257" r:id="rId3"/>
    <p:sldId id="258" r:id="rId4"/>
    <p:sldId id="284" r:id="rId5"/>
    <p:sldId id="259" r:id="rId6"/>
    <p:sldId id="266" r:id="rId7"/>
    <p:sldId id="285" r:id="rId8"/>
    <p:sldId id="260" r:id="rId9"/>
    <p:sldId id="261" r:id="rId10"/>
    <p:sldId id="262" r:id="rId11"/>
    <p:sldId id="263" r:id="rId12"/>
    <p:sldId id="288" r:id="rId13"/>
    <p:sldId id="271" r:id="rId14"/>
    <p:sldId id="264" r:id="rId15"/>
    <p:sldId id="268" r:id="rId16"/>
    <p:sldId id="272" r:id="rId17"/>
    <p:sldId id="265" r:id="rId18"/>
    <p:sldId id="273" r:id="rId19"/>
    <p:sldId id="269" r:id="rId20"/>
    <p:sldId id="278" r:id="rId21"/>
    <p:sldId id="286" r:id="rId22"/>
    <p:sldId id="267" r:id="rId23"/>
    <p:sldId id="293" r:id="rId24"/>
    <p:sldId id="274" r:id="rId25"/>
    <p:sldId id="289" r:id="rId26"/>
    <p:sldId id="290" r:id="rId27"/>
    <p:sldId id="291" r:id="rId28"/>
    <p:sldId id="292" r:id="rId29"/>
    <p:sldId id="275" r:id="rId30"/>
    <p:sldId id="276" r:id="rId31"/>
    <p:sldId id="287" r:id="rId32"/>
    <p:sldId id="270" r:id="rId33"/>
    <p:sldId id="279" r:id="rId34"/>
    <p:sldId id="295" r:id="rId35"/>
    <p:sldId id="277" r:id="rId36"/>
    <p:sldId id="294" r:id="rId37"/>
    <p:sldId id="280" r:id="rId38"/>
    <p:sldId id="281" r:id="rId39"/>
    <p:sldId id="282" r:id="rId40"/>
    <p:sldId id="283"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3333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22" autoAdjust="0"/>
    <p:restoredTop sz="86368" autoAdjust="0"/>
  </p:normalViewPr>
  <p:slideViewPr>
    <p:cSldViewPr snapToGrid="0">
      <p:cViewPr varScale="1">
        <p:scale>
          <a:sx n="91" d="100"/>
          <a:sy n="91" d="100"/>
        </p:scale>
        <p:origin x="64" y="380"/>
      </p:cViewPr>
      <p:guideLst/>
    </p:cSldViewPr>
  </p:slideViewPr>
  <p:outlineViewPr>
    <p:cViewPr>
      <p:scale>
        <a:sx n="33" d="100"/>
        <a:sy n="33" d="100"/>
      </p:scale>
      <p:origin x="0" y="-540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mill\Dropbox\ETF\ecc88_xfe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ECC82 transfer function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752668134531212"/>
          <c:y val="0.15944196664373519"/>
          <c:w val="0.84773874576830222"/>
          <c:h val="0.68327929523883479"/>
        </c:manualLayout>
      </c:layout>
      <c:scatterChart>
        <c:scatterStyle val="smoothMarker"/>
        <c:varyColors val="0"/>
        <c:ser>
          <c:idx val="0"/>
          <c:order val="0"/>
          <c:tx>
            <c:v>Output</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Sheet1!$A$1:$A$11</c:f>
              <c:numCache>
                <c:formatCode>General</c:formatCode>
                <c:ptCount val="11"/>
                <c:pt idx="0">
                  <c:v>0</c:v>
                </c:pt>
                <c:pt idx="1">
                  <c:v>-2</c:v>
                </c:pt>
                <c:pt idx="2">
                  <c:v>-4</c:v>
                </c:pt>
                <c:pt idx="3">
                  <c:v>-6</c:v>
                </c:pt>
                <c:pt idx="4">
                  <c:v>-8</c:v>
                </c:pt>
                <c:pt idx="5">
                  <c:v>-10</c:v>
                </c:pt>
                <c:pt idx="6">
                  <c:v>-12</c:v>
                </c:pt>
                <c:pt idx="7">
                  <c:v>-14</c:v>
                </c:pt>
                <c:pt idx="8">
                  <c:v>-16</c:v>
                </c:pt>
                <c:pt idx="9">
                  <c:v>-18</c:v>
                </c:pt>
                <c:pt idx="10">
                  <c:v>-20</c:v>
                </c:pt>
              </c:numCache>
            </c:numRef>
          </c:xVal>
          <c:yVal>
            <c:numRef>
              <c:f>Sheet1!$B$1:$B$11</c:f>
              <c:numCache>
                <c:formatCode>General</c:formatCode>
                <c:ptCount val="11"/>
                <c:pt idx="0">
                  <c:v>108</c:v>
                </c:pt>
                <c:pt idx="1">
                  <c:v>138</c:v>
                </c:pt>
                <c:pt idx="2">
                  <c:v>163</c:v>
                </c:pt>
                <c:pt idx="3">
                  <c:v>187</c:v>
                </c:pt>
                <c:pt idx="4">
                  <c:v>209</c:v>
                </c:pt>
                <c:pt idx="5">
                  <c:v>227</c:v>
                </c:pt>
                <c:pt idx="6">
                  <c:v>243</c:v>
                </c:pt>
                <c:pt idx="7">
                  <c:v>258</c:v>
                </c:pt>
                <c:pt idx="8">
                  <c:v>270</c:v>
                </c:pt>
                <c:pt idx="9">
                  <c:v>280</c:v>
                </c:pt>
                <c:pt idx="10">
                  <c:v>288</c:v>
                </c:pt>
              </c:numCache>
            </c:numRef>
          </c:yVal>
          <c:smooth val="1"/>
          <c:extLst xmlns:c16r2="http://schemas.microsoft.com/office/drawing/2015/06/chart">
            <c:ext xmlns:c16="http://schemas.microsoft.com/office/drawing/2014/chart" uri="{C3380CC4-5D6E-409C-BE32-E72D297353CC}">
              <c16:uniqueId val="{00000000-1433-4A64-82EC-4668FE82F90F}"/>
            </c:ext>
          </c:extLst>
        </c:ser>
        <c:dLbls>
          <c:showLegendKey val="0"/>
          <c:showVal val="0"/>
          <c:showCatName val="0"/>
          <c:showSerName val="0"/>
          <c:showPercent val="0"/>
          <c:showBubbleSize val="0"/>
        </c:dLbls>
        <c:axId val="379161832"/>
        <c:axId val="378963440"/>
      </c:scatterChart>
      <c:valAx>
        <c:axId val="379161832"/>
        <c:scaling>
          <c:orientation val="minMax"/>
          <c:min val="-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Input</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8963440"/>
        <c:crossesAt val="-20"/>
        <c:crossBetween val="midCat"/>
      </c:valAx>
      <c:valAx>
        <c:axId val="378963440"/>
        <c:scaling>
          <c:orientation val="minMax"/>
          <c:min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Output</a:t>
                </a:r>
              </a:p>
            </c:rich>
          </c:tx>
          <c:layout>
            <c:manualLayout>
              <c:xMode val="edge"/>
              <c:yMode val="edge"/>
              <c:x val="9.7455529021982581E-3"/>
              <c:y val="0.4032346893817007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9161832"/>
        <c:crosses val="autoZero"/>
        <c:crossBetween val="midCat"/>
      </c:valAx>
      <c:spPr>
        <a:noFill/>
        <a:ln>
          <a:solidFill>
            <a:schemeClr val="accent1"/>
          </a:solid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D28A62-6E64-4E14-8193-52CA89348CFC}" type="datetimeFigureOut">
              <a:rPr lang="en-US" smtClean="0"/>
              <a:t>10/30/2019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6697F7-2501-4179-B19F-513C4A434A23}" type="slidenum">
              <a:rPr lang="en-US" smtClean="0"/>
              <a:t>‹#›</a:t>
            </a:fld>
            <a:endParaRPr lang="en-US"/>
          </a:p>
        </p:txBody>
      </p:sp>
    </p:spTree>
    <p:extLst>
      <p:ext uri="{BB962C8B-B14F-4D97-AF65-F5344CB8AC3E}">
        <p14:creationId xmlns:p14="http://schemas.microsoft.com/office/powerpoint/2010/main" val="886274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697F7-2501-4179-B19F-513C4A434A23}" type="slidenum">
              <a:rPr lang="en-US" smtClean="0"/>
              <a:t>1</a:t>
            </a:fld>
            <a:endParaRPr lang="en-US"/>
          </a:p>
        </p:txBody>
      </p:sp>
    </p:spTree>
    <p:extLst>
      <p:ext uri="{BB962C8B-B14F-4D97-AF65-F5344CB8AC3E}">
        <p14:creationId xmlns:p14="http://schemas.microsoft.com/office/powerpoint/2010/main" val="3264571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same amplifier, but with the bias set to a more linear operating point.  You can see that </a:t>
            </a:r>
            <a:r>
              <a:rPr lang="en-US" dirty="0" smtClean="0"/>
              <a:t>that the IMD </a:t>
            </a:r>
            <a:r>
              <a:rPr lang="en-US" dirty="0"/>
              <a:t>products </a:t>
            </a:r>
            <a:r>
              <a:rPr lang="en-US" dirty="0" smtClean="0"/>
              <a:t>drop, now around -85dB.</a:t>
            </a:r>
            <a:endParaRPr lang="en-US" dirty="0"/>
          </a:p>
        </p:txBody>
      </p:sp>
      <p:sp>
        <p:nvSpPr>
          <p:cNvPr id="4" name="Slide Number Placeholder 3"/>
          <p:cNvSpPr>
            <a:spLocks noGrp="1"/>
          </p:cNvSpPr>
          <p:nvPr>
            <p:ph type="sldNum" sz="quarter" idx="5"/>
          </p:nvPr>
        </p:nvSpPr>
        <p:spPr/>
        <p:txBody>
          <a:bodyPr/>
          <a:lstStyle/>
          <a:p>
            <a:fld id="{246697F7-2501-4179-B19F-513C4A434A23}" type="slidenum">
              <a:rPr lang="en-US" smtClean="0"/>
              <a:t>17</a:t>
            </a:fld>
            <a:endParaRPr lang="en-US"/>
          </a:p>
        </p:txBody>
      </p:sp>
    </p:spTree>
    <p:extLst>
      <p:ext uri="{BB962C8B-B14F-4D97-AF65-F5344CB8AC3E}">
        <p14:creationId xmlns:p14="http://schemas.microsoft.com/office/powerpoint/2010/main" val="3288964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biggest IMD products here are about -100dB down,</a:t>
            </a:r>
            <a:r>
              <a:rPr lang="en-US" baseline="0" dirty="0" smtClean="0"/>
              <a:t> less than 0.001%.  This is actually the Prism D-Scope measuring its own output directly.</a:t>
            </a:r>
            <a:endParaRPr lang="en-US" dirty="0"/>
          </a:p>
        </p:txBody>
      </p:sp>
      <p:sp>
        <p:nvSpPr>
          <p:cNvPr id="4" name="Slide Number Placeholder 3"/>
          <p:cNvSpPr>
            <a:spLocks noGrp="1"/>
          </p:cNvSpPr>
          <p:nvPr>
            <p:ph type="sldNum" sz="quarter" idx="5"/>
          </p:nvPr>
        </p:nvSpPr>
        <p:spPr/>
        <p:txBody>
          <a:bodyPr/>
          <a:lstStyle/>
          <a:p>
            <a:fld id="{246697F7-2501-4179-B19F-513C4A434A23}" type="slidenum">
              <a:rPr lang="en-US" smtClean="0"/>
              <a:t>18</a:t>
            </a:fld>
            <a:endParaRPr lang="en-US"/>
          </a:p>
        </p:txBody>
      </p:sp>
    </p:spTree>
    <p:extLst>
      <p:ext uri="{BB962C8B-B14F-4D97-AF65-F5344CB8AC3E}">
        <p14:creationId xmlns:p14="http://schemas.microsoft.com/office/powerpoint/2010/main" val="3321194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screen shot</a:t>
            </a:r>
            <a:r>
              <a:rPr lang="en-US" baseline="0" dirty="0" smtClean="0"/>
              <a:t> comparing SMPTE (top) and CCIF (bottom) IMD spectra.  In the SMPTE plot you can see 60Hz and it’s harmonics, and 7kHz and it’s harmonics, as well as the IMD “fuzz” around them.  In the CCIF plot you can see the 1kHz product, and also its harmonics.</a:t>
            </a:r>
            <a:endParaRPr lang="en-US" dirty="0"/>
          </a:p>
        </p:txBody>
      </p:sp>
      <p:sp>
        <p:nvSpPr>
          <p:cNvPr id="4" name="Slide Number Placeholder 3"/>
          <p:cNvSpPr>
            <a:spLocks noGrp="1"/>
          </p:cNvSpPr>
          <p:nvPr>
            <p:ph type="sldNum" sz="quarter" idx="10"/>
          </p:nvPr>
        </p:nvSpPr>
        <p:spPr/>
        <p:txBody>
          <a:bodyPr/>
          <a:lstStyle/>
          <a:p>
            <a:fld id="{246697F7-2501-4179-B19F-513C4A434A23}" type="slidenum">
              <a:rPr lang="en-US" smtClean="0"/>
              <a:t>20</a:t>
            </a:fld>
            <a:endParaRPr lang="en-US"/>
          </a:p>
        </p:txBody>
      </p:sp>
    </p:spTree>
    <p:extLst>
      <p:ext uri="{BB962C8B-B14F-4D97-AF65-F5344CB8AC3E}">
        <p14:creationId xmlns:p14="http://schemas.microsoft.com/office/powerpoint/2010/main" val="977665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6697F7-2501-4179-B19F-513C4A434A23}" type="slidenum">
              <a:rPr lang="en-US" smtClean="0"/>
              <a:t>22</a:t>
            </a:fld>
            <a:endParaRPr lang="en-US"/>
          </a:p>
        </p:txBody>
      </p:sp>
    </p:spTree>
    <p:extLst>
      <p:ext uri="{BB962C8B-B14F-4D97-AF65-F5344CB8AC3E}">
        <p14:creationId xmlns:p14="http://schemas.microsoft.com/office/powerpoint/2010/main" val="241611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not convinced that magnetic fields are a big contributor.  The capacitors – 14 and 15 – are a form of hum balance.  The patent also shows a connection where the center tap of the filament transformer is coupled to ground.  There is an earlier</a:t>
            </a:r>
            <a:r>
              <a:rPr lang="en-US" baseline="0" dirty="0" smtClean="0"/>
              <a:t> patent #1,459,412 for an </a:t>
            </a:r>
            <a:r>
              <a:rPr lang="en-US" baseline="0" smtClean="0"/>
              <a:t>indirectly heated cathode</a:t>
            </a:r>
            <a:r>
              <a:rPr lang="en-US" baseline="0" dirty="0" smtClean="0"/>
              <a:t>, but it did not mention AC hum.</a:t>
            </a:r>
            <a:endParaRPr lang="en-US" dirty="0"/>
          </a:p>
        </p:txBody>
      </p:sp>
      <p:sp>
        <p:nvSpPr>
          <p:cNvPr id="4" name="Slide Number Placeholder 3"/>
          <p:cNvSpPr>
            <a:spLocks noGrp="1"/>
          </p:cNvSpPr>
          <p:nvPr>
            <p:ph type="sldNum" sz="quarter" idx="10"/>
          </p:nvPr>
        </p:nvSpPr>
        <p:spPr/>
        <p:txBody>
          <a:bodyPr/>
          <a:lstStyle/>
          <a:p>
            <a:fld id="{246697F7-2501-4179-B19F-513C4A434A23}" type="slidenum">
              <a:rPr lang="en-US" smtClean="0"/>
              <a:t>23</a:t>
            </a:fld>
            <a:endParaRPr lang="en-US"/>
          </a:p>
        </p:txBody>
      </p:sp>
    </p:spTree>
    <p:extLst>
      <p:ext uri="{BB962C8B-B14F-4D97-AF65-F5344CB8AC3E}">
        <p14:creationId xmlns:p14="http://schemas.microsoft.com/office/powerpoint/2010/main" val="156647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that the filament temperature changes ever so slightly over the AC waveform, which causes small oscillations in the gain.  How much this happens depends on the thermal “inertia” of the filament, which largely depends on the mass.  It’s more of an issue with </a:t>
            </a:r>
            <a:r>
              <a:rPr lang="en-US" dirty="0" smtClean="0"/>
              <a:t>low mass filaments.</a:t>
            </a:r>
            <a:endParaRPr lang="en-US" dirty="0"/>
          </a:p>
        </p:txBody>
      </p:sp>
      <p:sp>
        <p:nvSpPr>
          <p:cNvPr id="4" name="Slide Number Placeholder 3"/>
          <p:cNvSpPr>
            <a:spLocks noGrp="1"/>
          </p:cNvSpPr>
          <p:nvPr>
            <p:ph type="sldNum" sz="quarter" idx="5"/>
          </p:nvPr>
        </p:nvSpPr>
        <p:spPr/>
        <p:txBody>
          <a:bodyPr/>
          <a:lstStyle/>
          <a:p>
            <a:fld id="{246697F7-2501-4179-B19F-513C4A434A23}" type="slidenum">
              <a:rPr lang="en-US" smtClean="0"/>
              <a:t>24</a:t>
            </a:fld>
            <a:endParaRPr lang="en-US"/>
          </a:p>
        </p:txBody>
      </p:sp>
    </p:spTree>
    <p:extLst>
      <p:ext uri="{BB962C8B-B14F-4D97-AF65-F5344CB8AC3E}">
        <p14:creationId xmlns:p14="http://schemas.microsoft.com/office/powerpoint/2010/main" val="1803896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697F7-2501-4179-B19F-513C4A434A23}" type="slidenum">
              <a:rPr lang="en-US" smtClean="0"/>
              <a:t>25</a:t>
            </a:fld>
            <a:endParaRPr lang="en-US"/>
          </a:p>
        </p:txBody>
      </p:sp>
    </p:spTree>
    <p:extLst>
      <p:ext uri="{BB962C8B-B14F-4D97-AF65-F5344CB8AC3E}">
        <p14:creationId xmlns:p14="http://schemas.microsoft.com/office/powerpoint/2010/main" val="1922506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697F7-2501-4179-B19F-513C4A434A23}" type="slidenum">
              <a:rPr lang="en-US" smtClean="0"/>
              <a:t>26</a:t>
            </a:fld>
            <a:endParaRPr lang="en-US"/>
          </a:p>
        </p:txBody>
      </p:sp>
    </p:spTree>
    <p:extLst>
      <p:ext uri="{BB962C8B-B14F-4D97-AF65-F5344CB8AC3E}">
        <p14:creationId xmlns:p14="http://schemas.microsoft.com/office/powerpoint/2010/main" val="709367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45 triode that I carefully opened up</a:t>
            </a:r>
            <a:endParaRPr lang="en-US" dirty="0"/>
          </a:p>
        </p:txBody>
      </p:sp>
      <p:sp>
        <p:nvSpPr>
          <p:cNvPr id="4" name="Slide Number Placeholder 3"/>
          <p:cNvSpPr>
            <a:spLocks noGrp="1"/>
          </p:cNvSpPr>
          <p:nvPr>
            <p:ph type="sldNum" sz="quarter" idx="10"/>
          </p:nvPr>
        </p:nvSpPr>
        <p:spPr/>
        <p:txBody>
          <a:bodyPr/>
          <a:lstStyle/>
          <a:p>
            <a:fld id="{246697F7-2501-4179-B19F-513C4A434A23}" type="slidenum">
              <a:rPr lang="en-US" smtClean="0"/>
              <a:t>27</a:t>
            </a:fld>
            <a:endParaRPr lang="en-US"/>
          </a:p>
        </p:txBody>
      </p:sp>
    </p:spTree>
    <p:extLst>
      <p:ext uri="{BB962C8B-B14F-4D97-AF65-F5344CB8AC3E}">
        <p14:creationId xmlns:p14="http://schemas.microsoft.com/office/powerpoint/2010/main" val="3046209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697F7-2501-4179-B19F-513C4A434A23}" type="slidenum">
              <a:rPr lang="en-US" smtClean="0"/>
              <a:t>28</a:t>
            </a:fld>
            <a:endParaRPr lang="en-US"/>
          </a:p>
        </p:txBody>
      </p:sp>
    </p:spTree>
    <p:extLst>
      <p:ext uri="{BB962C8B-B14F-4D97-AF65-F5344CB8AC3E}">
        <p14:creationId xmlns:p14="http://schemas.microsoft.com/office/powerpoint/2010/main" val="3666616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Testing a high</a:t>
            </a:r>
            <a:r>
              <a:rPr lang="en-US" baseline="0" dirty="0" smtClean="0"/>
              <a:t> gm driver (8608, like E55L with a top cap)</a:t>
            </a:r>
            <a:endParaRPr lang="en-US" dirty="0"/>
          </a:p>
        </p:txBody>
      </p:sp>
      <p:sp>
        <p:nvSpPr>
          <p:cNvPr id="4" name="Slide Number Placeholder 3"/>
          <p:cNvSpPr>
            <a:spLocks noGrp="1"/>
          </p:cNvSpPr>
          <p:nvPr>
            <p:ph type="sldNum" sz="quarter" idx="10"/>
          </p:nvPr>
        </p:nvSpPr>
        <p:spPr/>
        <p:txBody>
          <a:bodyPr/>
          <a:lstStyle/>
          <a:p>
            <a:fld id="{246697F7-2501-4179-B19F-513C4A434A23}" type="slidenum">
              <a:rPr lang="en-US" smtClean="0"/>
              <a:t>3</a:t>
            </a:fld>
            <a:endParaRPr lang="en-US"/>
          </a:p>
        </p:txBody>
      </p:sp>
    </p:spTree>
    <p:extLst>
      <p:ext uri="{BB962C8B-B14F-4D97-AF65-F5344CB8AC3E}">
        <p14:creationId xmlns:p14="http://schemas.microsoft.com/office/powerpoint/2010/main" val="2142514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6697F7-2501-4179-B19F-513C4A434A23}" type="slidenum">
              <a:rPr lang="en-US" smtClean="0"/>
              <a:t>29</a:t>
            </a:fld>
            <a:endParaRPr lang="en-US"/>
          </a:p>
        </p:txBody>
      </p:sp>
    </p:spTree>
    <p:extLst>
      <p:ext uri="{BB962C8B-B14F-4D97-AF65-F5344CB8AC3E}">
        <p14:creationId xmlns:p14="http://schemas.microsoft.com/office/powerpoint/2010/main" val="2443649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extreme amount of hum – just to show how they intermodulate.</a:t>
            </a:r>
            <a:endParaRPr lang="en-US" dirty="0"/>
          </a:p>
        </p:txBody>
      </p:sp>
      <p:sp>
        <p:nvSpPr>
          <p:cNvPr id="4" name="Slide Number Placeholder 3"/>
          <p:cNvSpPr>
            <a:spLocks noGrp="1"/>
          </p:cNvSpPr>
          <p:nvPr>
            <p:ph type="sldNum" sz="quarter" idx="5"/>
          </p:nvPr>
        </p:nvSpPr>
        <p:spPr/>
        <p:txBody>
          <a:bodyPr/>
          <a:lstStyle/>
          <a:p>
            <a:fld id="{246697F7-2501-4179-B19F-513C4A434A23}" type="slidenum">
              <a:rPr lang="en-US" smtClean="0"/>
              <a:t>30</a:t>
            </a:fld>
            <a:endParaRPr lang="en-US"/>
          </a:p>
        </p:txBody>
      </p:sp>
    </p:spTree>
    <p:extLst>
      <p:ext uri="{BB962C8B-B14F-4D97-AF65-F5344CB8AC3E}">
        <p14:creationId xmlns:p14="http://schemas.microsoft.com/office/powerpoint/2010/main" val="3936741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the distortion</a:t>
            </a:r>
            <a:r>
              <a:rPr lang="en-US" baseline="0" dirty="0" smtClean="0"/>
              <a:t> generator.</a:t>
            </a:r>
            <a:endParaRPr lang="en-US" dirty="0"/>
          </a:p>
        </p:txBody>
      </p:sp>
      <p:sp>
        <p:nvSpPr>
          <p:cNvPr id="4" name="Slide Number Placeholder 3"/>
          <p:cNvSpPr>
            <a:spLocks noGrp="1"/>
          </p:cNvSpPr>
          <p:nvPr>
            <p:ph type="sldNum" sz="quarter" idx="10"/>
          </p:nvPr>
        </p:nvSpPr>
        <p:spPr/>
        <p:txBody>
          <a:bodyPr/>
          <a:lstStyle/>
          <a:p>
            <a:fld id="{246697F7-2501-4179-B19F-513C4A434A23}" type="slidenum">
              <a:rPr lang="en-US" smtClean="0"/>
              <a:t>33</a:t>
            </a:fld>
            <a:endParaRPr lang="en-US"/>
          </a:p>
        </p:txBody>
      </p:sp>
    </p:spTree>
    <p:extLst>
      <p:ext uri="{BB962C8B-B14F-4D97-AF65-F5344CB8AC3E}">
        <p14:creationId xmlns:p14="http://schemas.microsoft.com/office/powerpoint/2010/main" val="4215988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audio passes through two analog multiplier ICs</a:t>
            </a:r>
            <a:r>
              <a:rPr lang="en-US" baseline="0" dirty="0" smtClean="0"/>
              <a:t> set up as amplitude modulators.  </a:t>
            </a:r>
            <a:endParaRPr lang="en-US" dirty="0"/>
          </a:p>
        </p:txBody>
      </p:sp>
      <p:sp>
        <p:nvSpPr>
          <p:cNvPr id="4" name="Slide Number Placeholder 3"/>
          <p:cNvSpPr>
            <a:spLocks noGrp="1"/>
          </p:cNvSpPr>
          <p:nvPr>
            <p:ph type="sldNum" sz="quarter" idx="10"/>
          </p:nvPr>
        </p:nvSpPr>
        <p:spPr/>
        <p:txBody>
          <a:bodyPr/>
          <a:lstStyle/>
          <a:p>
            <a:fld id="{246697F7-2501-4179-B19F-513C4A434A23}" type="slidenum">
              <a:rPr lang="en-US" smtClean="0"/>
              <a:t>34</a:t>
            </a:fld>
            <a:endParaRPr lang="en-US"/>
          </a:p>
        </p:txBody>
      </p:sp>
    </p:spTree>
    <p:extLst>
      <p:ext uri="{BB962C8B-B14F-4D97-AF65-F5344CB8AC3E}">
        <p14:creationId xmlns:p14="http://schemas.microsoft.com/office/powerpoint/2010/main" val="2377006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a:t>
            </a:r>
            <a:r>
              <a:rPr lang="en-US" baseline="0" dirty="0" smtClean="0"/>
              <a:t>sine wave is generated using the old ICL8038 IC to provide the modulating signal</a:t>
            </a:r>
            <a:r>
              <a:rPr lang="en-US" baseline="0" dirty="0" smtClean="0"/>
              <a:t>.  Different fixed frequencies are selectable, as are different modulation levels.</a:t>
            </a:r>
            <a:endParaRPr lang="en-US" dirty="0"/>
          </a:p>
        </p:txBody>
      </p:sp>
      <p:sp>
        <p:nvSpPr>
          <p:cNvPr id="4" name="Slide Number Placeholder 3"/>
          <p:cNvSpPr>
            <a:spLocks noGrp="1"/>
          </p:cNvSpPr>
          <p:nvPr>
            <p:ph type="sldNum" sz="quarter" idx="10"/>
          </p:nvPr>
        </p:nvSpPr>
        <p:spPr/>
        <p:txBody>
          <a:bodyPr/>
          <a:lstStyle/>
          <a:p>
            <a:fld id="{246697F7-2501-4179-B19F-513C4A434A23}" type="slidenum">
              <a:rPr lang="en-US" smtClean="0"/>
              <a:t>35</a:t>
            </a:fld>
            <a:endParaRPr lang="en-US"/>
          </a:p>
        </p:txBody>
      </p:sp>
    </p:spTree>
    <p:extLst>
      <p:ext uri="{BB962C8B-B14F-4D97-AF65-F5344CB8AC3E}">
        <p14:creationId xmlns:p14="http://schemas.microsoft.com/office/powerpoint/2010/main" val="3208853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DC/DC converter generates +/-15V from 5V USB power</a:t>
            </a:r>
            <a:endParaRPr lang="en-US" dirty="0"/>
          </a:p>
        </p:txBody>
      </p:sp>
      <p:sp>
        <p:nvSpPr>
          <p:cNvPr id="4" name="Slide Number Placeholder 3"/>
          <p:cNvSpPr>
            <a:spLocks noGrp="1"/>
          </p:cNvSpPr>
          <p:nvPr>
            <p:ph type="sldNum" sz="quarter" idx="10"/>
          </p:nvPr>
        </p:nvSpPr>
        <p:spPr/>
        <p:txBody>
          <a:bodyPr/>
          <a:lstStyle/>
          <a:p>
            <a:fld id="{246697F7-2501-4179-B19F-513C4A434A23}" type="slidenum">
              <a:rPr lang="en-US" smtClean="0"/>
              <a:t>36</a:t>
            </a:fld>
            <a:endParaRPr lang="en-US"/>
          </a:p>
        </p:txBody>
      </p:sp>
    </p:spTree>
    <p:extLst>
      <p:ext uri="{BB962C8B-B14F-4D97-AF65-F5344CB8AC3E}">
        <p14:creationId xmlns:p14="http://schemas.microsoft.com/office/powerpoint/2010/main" val="2729955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Selections: 10Hz, 50Hz, 60Hz, 100Hz, 120Hz, 700Hz.  None, -60dB (0.15%), -30dB (4%), -20dB (14%), -12dB (32%), -8dB (50%) first product amplitude.  -8dB is about 100% modulation.</a:t>
            </a:r>
            <a:endParaRPr lang="en-US" dirty="0"/>
          </a:p>
        </p:txBody>
      </p:sp>
      <p:sp>
        <p:nvSpPr>
          <p:cNvPr id="4" name="Slide Number Placeholder 3"/>
          <p:cNvSpPr>
            <a:spLocks noGrp="1"/>
          </p:cNvSpPr>
          <p:nvPr>
            <p:ph type="sldNum" sz="quarter" idx="10"/>
          </p:nvPr>
        </p:nvSpPr>
        <p:spPr/>
        <p:txBody>
          <a:bodyPr/>
          <a:lstStyle/>
          <a:p>
            <a:fld id="{246697F7-2501-4179-B19F-513C4A434A23}" type="slidenum">
              <a:rPr lang="en-US" smtClean="0"/>
              <a:t>37</a:t>
            </a:fld>
            <a:endParaRPr lang="en-US"/>
          </a:p>
        </p:txBody>
      </p:sp>
    </p:spTree>
    <p:extLst>
      <p:ext uri="{BB962C8B-B14F-4D97-AF65-F5344CB8AC3E}">
        <p14:creationId xmlns:p14="http://schemas.microsoft.com/office/powerpoint/2010/main" val="24454235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You can hear the differences between different frequencies and modulation depth</a:t>
            </a:r>
            <a:r>
              <a:rPr lang="en-US" dirty="0" smtClean="0"/>
              <a:t>. Selections: 10Hz, 50Hz, 60Hz, 100Hz, 120Hz, 700Hz.  None, -60dB (0.15%), -30dB (4%), -20dB (14%), -12dB (32%), -8dB (50%) first product amplitude.  -8dB is about 100% modulation.</a:t>
            </a:r>
          </a:p>
          <a:p>
            <a:endParaRPr lang="en-US" dirty="0"/>
          </a:p>
        </p:txBody>
      </p:sp>
      <p:sp>
        <p:nvSpPr>
          <p:cNvPr id="4" name="Slide Number Placeholder 3"/>
          <p:cNvSpPr>
            <a:spLocks noGrp="1"/>
          </p:cNvSpPr>
          <p:nvPr>
            <p:ph type="sldNum" sz="quarter" idx="10"/>
          </p:nvPr>
        </p:nvSpPr>
        <p:spPr/>
        <p:txBody>
          <a:bodyPr/>
          <a:lstStyle/>
          <a:p>
            <a:fld id="{246697F7-2501-4179-B19F-513C4A434A23}" type="slidenum">
              <a:rPr lang="en-US" smtClean="0"/>
              <a:t>38</a:t>
            </a:fld>
            <a:endParaRPr lang="en-US"/>
          </a:p>
        </p:txBody>
      </p:sp>
    </p:spTree>
    <p:extLst>
      <p:ext uri="{BB962C8B-B14F-4D97-AF65-F5344CB8AC3E}">
        <p14:creationId xmlns:p14="http://schemas.microsoft.com/office/powerpoint/2010/main" val="1419408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Selections: 10Hz, 50Hz, 60Hz, 100Hz, 120Hz, 700Hz.  None, -60dB (0.15%), -30dB (4%), -20dB (14%), -12dB (32%), -8dB (50%) first product amplitude.  -8dB is about 100% modulation.</a:t>
            </a:r>
          </a:p>
          <a:p>
            <a:endParaRPr lang="en-US" dirty="0"/>
          </a:p>
        </p:txBody>
      </p:sp>
      <p:sp>
        <p:nvSpPr>
          <p:cNvPr id="4" name="Slide Number Placeholder 3"/>
          <p:cNvSpPr>
            <a:spLocks noGrp="1"/>
          </p:cNvSpPr>
          <p:nvPr>
            <p:ph type="sldNum" sz="quarter" idx="10"/>
          </p:nvPr>
        </p:nvSpPr>
        <p:spPr/>
        <p:txBody>
          <a:bodyPr/>
          <a:lstStyle/>
          <a:p>
            <a:fld id="{246697F7-2501-4179-B19F-513C4A434A23}" type="slidenum">
              <a:rPr lang="en-US" smtClean="0"/>
              <a:t>39</a:t>
            </a:fld>
            <a:endParaRPr lang="en-US"/>
          </a:p>
        </p:txBody>
      </p:sp>
    </p:spTree>
    <p:extLst>
      <p:ext uri="{BB962C8B-B14F-4D97-AF65-F5344CB8AC3E}">
        <p14:creationId xmlns:p14="http://schemas.microsoft.com/office/powerpoint/2010/main" val="5532284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 my SE PL177 amplifier)</a:t>
            </a:r>
            <a:endParaRPr lang="en-US" dirty="0"/>
          </a:p>
        </p:txBody>
      </p:sp>
      <p:sp>
        <p:nvSpPr>
          <p:cNvPr id="4" name="Slide Number Placeholder 3"/>
          <p:cNvSpPr>
            <a:spLocks noGrp="1"/>
          </p:cNvSpPr>
          <p:nvPr>
            <p:ph type="sldNum" sz="quarter" idx="10"/>
          </p:nvPr>
        </p:nvSpPr>
        <p:spPr/>
        <p:txBody>
          <a:bodyPr/>
          <a:lstStyle/>
          <a:p>
            <a:fld id="{246697F7-2501-4179-B19F-513C4A434A23}" type="slidenum">
              <a:rPr lang="en-US" smtClean="0"/>
              <a:t>40</a:t>
            </a:fld>
            <a:endParaRPr lang="en-US"/>
          </a:p>
        </p:txBody>
      </p:sp>
    </p:spTree>
    <p:extLst>
      <p:ext uri="{BB962C8B-B14F-4D97-AF65-F5344CB8AC3E}">
        <p14:creationId xmlns:p14="http://schemas.microsoft.com/office/powerpoint/2010/main" val="2189658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won’t dive into the math here, but basically the signals multiply</a:t>
            </a:r>
            <a:r>
              <a:rPr lang="en-US" baseline="0" dirty="0"/>
              <a:t> with one another.</a:t>
            </a:r>
            <a:endParaRPr lang="en-US" dirty="0"/>
          </a:p>
        </p:txBody>
      </p:sp>
      <p:sp>
        <p:nvSpPr>
          <p:cNvPr id="4" name="Slide Number Placeholder 3"/>
          <p:cNvSpPr>
            <a:spLocks noGrp="1"/>
          </p:cNvSpPr>
          <p:nvPr>
            <p:ph type="sldNum" sz="quarter" idx="5"/>
          </p:nvPr>
        </p:nvSpPr>
        <p:spPr/>
        <p:txBody>
          <a:bodyPr/>
          <a:lstStyle/>
          <a:p>
            <a:fld id="{246697F7-2501-4179-B19F-513C4A434A23}" type="slidenum">
              <a:rPr lang="en-US" smtClean="0"/>
              <a:t>5</a:t>
            </a:fld>
            <a:endParaRPr lang="en-US"/>
          </a:p>
        </p:txBody>
      </p:sp>
    </p:spTree>
    <p:extLst>
      <p:ext uri="{BB962C8B-B14F-4D97-AF65-F5344CB8AC3E}">
        <p14:creationId xmlns:p14="http://schemas.microsoft.com/office/powerpoint/2010/main" val="921642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697F7-2501-4179-B19F-513C4A434A23}" type="slidenum">
              <a:rPr lang="en-US" smtClean="0"/>
              <a:t>7</a:t>
            </a:fld>
            <a:endParaRPr lang="en-US"/>
          </a:p>
        </p:txBody>
      </p:sp>
    </p:spTree>
    <p:extLst>
      <p:ext uri="{BB962C8B-B14F-4D97-AF65-F5344CB8AC3E}">
        <p14:creationId xmlns:p14="http://schemas.microsoft.com/office/powerpoint/2010/main" val="2553073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notice that over</a:t>
            </a:r>
            <a:r>
              <a:rPr lang="en-US" baseline="0" dirty="0"/>
              <a:t> a small area, especially at the high current end of the curves (near zero bias), the transfer function if fairly linear.  This is typical of triodes – when operated closer to zero bias and at higher currents, they are more </a:t>
            </a:r>
            <a:r>
              <a:rPr lang="en-US" baseline="0" dirty="0" smtClean="0"/>
              <a:t>linear.  This is also not an ideal operating point – tit would be better with more plate current.</a:t>
            </a:r>
            <a:endParaRPr lang="en-US" dirty="0"/>
          </a:p>
        </p:txBody>
      </p:sp>
      <p:sp>
        <p:nvSpPr>
          <p:cNvPr id="4" name="Slide Number Placeholder 3"/>
          <p:cNvSpPr>
            <a:spLocks noGrp="1"/>
          </p:cNvSpPr>
          <p:nvPr>
            <p:ph type="sldNum" sz="quarter" idx="5"/>
          </p:nvPr>
        </p:nvSpPr>
        <p:spPr/>
        <p:txBody>
          <a:bodyPr/>
          <a:lstStyle/>
          <a:p>
            <a:fld id="{246697F7-2501-4179-B19F-513C4A434A23}" type="slidenum">
              <a:rPr lang="en-US" smtClean="0"/>
              <a:t>10</a:t>
            </a:fld>
            <a:endParaRPr lang="en-US"/>
          </a:p>
        </p:txBody>
      </p:sp>
    </p:spTree>
    <p:extLst>
      <p:ext uri="{BB962C8B-B14F-4D97-AF65-F5344CB8AC3E}">
        <p14:creationId xmlns:p14="http://schemas.microsoft.com/office/powerpoint/2010/main" val="455109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amplifier was intentionally biased</a:t>
            </a:r>
            <a:r>
              <a:rPr lang="en-US" baseline="0" dirty="0" smtClean="0"/>
              <a:t> near cutoff to generate lots of distortion.  Don't do this! </a:t>
            </a:r>
            <a:r>
              <a:rPr lang="en-US" dirty="0" smtClean="0"/>
              <a:t>You </a:t>
            </a:r>
            <a:r>
              <a:rPr lang="en-US" dirty="0"/>
              <a:t>can see the</a:t>
            </a:r>
            <a:r>
              <a:rPr lang="en-US" baseline="0" dirty="0"/>
              <a:t> nonlinearities in the low frequency waveform – it’s not symmetrical.  </a:t>
            </a:r>
            <a:r>
              <a:rPr lang="en-US" baseline="0" dirty="0" smtClean="0"/>
              <a:t>This waveform has lots of even order distortion – about 10% THD.</a:t>
            </a:r>
            <a:endParaRPr lang="en-US" dirty="0"/>
          </a:p>
        </p:txBody>
      </p:sp>
      <p:sp>
        <p:nvSpPr>
          <p:cNvPr id="4" name="Slide Number Placeholder 3"/>
          <p:cNvSpPr>
            <a:spLocks noGrp="1"/>
          </p:cNvSpPr>
          <p:nvPr>
            <p:ph type="sldNum" sz="quarter" idx="5"/>
          </p:nvPr>
        </p:nvSpPr>
        <p:spPr/>
        <p:txBody>
          <a:bodyPr/>
          <a:lstStyle/>
          <a:p>
            <a:fld id="{246697F7-2501-4179-B19F-513C4A434A23}" type="slidenum">
              <a:rPr lang="en-US" smtClean="0"/>
              <a:t>13</a:t>
            </a:fld>
            <a:endParaRPr lang="en-US"/>
          </a:p>
        </p:txBody>
      </p:sp>
    </p:spTree>
    <p:extLst>
      <p:ext uri="{BB962C8B-B14F-4D97-AF65-F5344CB8AC3E}">
        <p14:creationId xmlns:p14="http://schemas.microsoft.com/office/powerpoint/2010/main" val="3220644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you </a:t>
            </a:r>
            <a:r>
              <a:rPr lang="en-US" baseline="0" dirty="0"/>
              <a:t>can also see that the amplitude of the high frequency signal varies along with the low frequency signal.  </a:t>
            </a:r>
            <a:r>
              <a:rPr lang="en-US" baseline="0" dirty="0" smtClean="0"/>
              <a:t>The HF amplitude is being modulated by the lower frequency signal. That </a:t>
            </a:r>
            <a:r>
              <a:rPr lang="en-US" baseline="0" dirty="0"/>
              <a:t>is intermodulation.</a:t>
            </a:r>
            <a:endParaRPr lang="en-US" dirty="0"/>
          </a:p>
        </p:txBody>
      </p:sp>
      <p:sp>
        <p:nvSpPr>
          <p:cNvPr id="4" name="Slide Number Placeholder 3"/>
          <p:cNvSpPr>
            <a:spLocks noGrp="1"/>
          </p:cNvSpPr>
          <p:nvPr>
            <p:ph type="sldNum" sz="quarter" idx="5"/>
          </p:nvPr>
        </p:nvSpPr>
        <p:spPr/>
        <p:txBody>
          <a:bodyPr/>
          <a:lstStyle/>
          <a:p>
            <a:fld id="{246697F7-2501-4179-B19F-513C4A434A23}" type="slidenum">
              <a:rPr lang="en-US" smtClean="0"/>
              <a:t>14</a:t>
            </a:fld>
            <a:endParaRPr lang="en-US"/>
          </a:p>
        </p:txBody>
      </p:sp>
    </p:spTree>
    <p:extLst>
      <p:ext uri="{BB962C8B-B14F-4D97-AF65-F5344CB8AC3E}">
        <p14:creationId xmlns:p14="http://schemas.microsoft.com/office/powerpoint/2010/main" val="1553260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frequency domain</a:t>
            </a:r>
            <a:r>
              <a:rPr lang="en-US" baseline="0" dirty="0"/>
              <a:t> – on an FFT – you can see the </a:t>
            </a:r>
            <a:r>
              <a:rPr lang="en-US" baseline="0" dirty="0" smtClean="0"/>
              <a:t>largest </a:t>
            </a:r>
            <a:r>
              <a:rPr lang="en-US" baseline="0" dirty="0"/>
              <a:t>peaks at the two input frequencies.  You also see peaks at integer multiples of these frequency </a:t>
            </a:r>
            <a:r>
              <a:rPr lang="en-US" baseline="0" dirty="0" smtClean="0"/>
              <a:t>(800Hz and 14kHz for example) – </a:t>
            </a:r>
            <a:r>
              <a:rPr lang="en-US" baseline="0" dirty="0"/>
              <a:t>this is harmonic distortion.  But the thing we want to focus on here are the peaks that are NOT harmonically related.  </a:t>
            </a:r>
            <a:endParaRPr lang="en-US" dirty="0"/>
          </a:p>
        </p:txBody>
      </p:sp>
      <p:sp>
        <p:nvSpPr>
          <p:cNvPr id="4" name="Slide Number Placeholder 3"/>
          <p:cNvSpPr>
            <a:spLocks noGrp="1"/>
          </p:cNvSpPr>
          <p:nvPr>
            <p:ph type="sldNum" sz="quarter" idx="5"/>
          </p:nvPr>
        </p:nvSpPr>
        <p:spPr/>
        <p:txBody>
          <a:bodyPr/>
          <a:lstStyle/>
          <a:p>
            <a:fld id="{246697F7-2501-4179-B19F-513C4A434A23}" type="slidenum">
              <a:rPr lang="en-US" smtClean="0"/>
              <a:t>15</a:t>
            </a:fld>
            <a:endParaRPr lang="en-US"/>
          </a:p>
        </p:txBody>
      </p:sp>
    </p:spTree>
    <p:extLst>
      <p:ext uri="{BB962C8B-B14F-4D97-AF65-F5344CB8AC3E}">
        <p14:creationId xmlns:p14="http://schemas.microsoft.com/office/powerpoint/2010/main" val="3218460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a:t>
            </a:r>
            <a:r>
              <a:rPr lang="en-US" baseline="0" dirty="0"/>
              <a:t>see peaks at the sum and difference frequencies</a:t>
            </a:r>
            <a:r>
              <a:rPr lang="en-US" baseline="0" dirty="0" smtClean="0"/>
              <a:t>, every  400Hz in </a:t>
            </a:r>
            <a:r>
              <a:rPr lang="en-US" baseline="0" dirty="0"/>
              <a:t>this example</a:t>
            </a:r>
            <a:r>
              <a:rPr lang="en-US" baseline="0" dirty="0" smtClean="0"/>
              <a:t>.  The biggest ones are only 10dB below the signal! (Interestingly, there are also small peaks at 200Hz.  I am not sure why…)</a:t>
            </a:r>
            <a:endParaRPr lang="en-US" dirty="0"/>
          </a:p>
        </p:txBody>
      </p:sp>
      <p:sp>
        <p:nvSpPr>
          <p:cNvPr id="4" name="Slide Number Placeholder 3"/>
          <p:cNvSpPr>
            <a:spLocks noGrp="1"/>
          </p:cNvSpPr>
          <p:nvPr>
            <p:ph type="sldNum" sz="quarter" idx="5"/>
          </p:nvPr>
        </p:nvSpPr>
        <p:spPr/>
        <p:txBody>
          <a:bodyPr/>
          <a:lstStyle/>
          <a:p>
            <a:fld id="{246697F7-2501-4179-B19F-513C4A434A23}" type="slidenum">
              <a:rPr lang="en-US" smtClean="0"/>
              <a:t>16</a:t>
            </a:fld>
            <a:endParaRPr lang="en-US"/>
          </a:p>
        </p:txBody>
      </p:sp>
    </p:spTree>
    <p:extLst>
      <p:ext uri="{BB962C8B-B14F-4D97-AF65-F5344CB8AC3E}">
        <p14:creationId xmlns:p14="http://schemas.microsoft.com/office/powerpoint/2010/main" val="55081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FC74CA0-D3E5-45DC-B298-38EA37EB65E0}"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1CCF2-9B93-4696-AD19-89A62F8AEB95}" type="slidenum">
              <a:rPr lang="en-US" smtClean="0"/>
              <a:t>‹#›</a:t>
            </a:fld>
            <a:endParaRPr lang="en-US"/>
          </a:p>
        </p:txBody>
      </p:sp>
    </p:spTree>
    <p:extLst>
      <p:ext uri="{BB962C8B-B14F-4D97-AF65-F5344CB8AC3E}">
        <p14:creationId xmlns:p14="http://schemas.microsoft.com/office/powerpoint/2010/main" val="16970690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C74CA0-D3E5-45DC-B298-38EA37EB65E0}"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1CCF2-9B93-4696-AD19-89A62F8AEB95}" type="slidenum">
              <a:rPr lang="en-US" smtClean="0"/>
              <a:t>‹#›</a:t>
            </a:fld>
            <a:endParaRPr lang="en-US"/>
          </a:p>
        </p:txBody>
      </p:sp>
    </p:spTree>
    <p:extLst>
      <p:ext uri="{BB962C8B-B14F-4D97-AF65-F5344CB8AC3E}">
        <p14:creationId xmlns:p14="http://schemas.microsoft.com/office/powerpoint/2010/main" val="29048320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C74CA0-D3E5-45DC-B298-38EA37EB65E0}"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1CCF2-9B93-4696-AD19-89A62F8AEB95}" type="slidenum">
              <a:rPr lang="en-US" smtClean="0"/>
              <a:t>‹#›</a:t>
            </a:fld>
            <a:endParaRPr lang="en-US"/>
          </a:p>
        </p:txBody>
      </p:sp>
    </p:spTree>
    <p:extLst>
      <p:ext uri="{BB962C8B-B14F-4D97-AF65-F5344CB8AC3E}">
        <p14:creationId xmlns:p14="http://schemas.microsoft.com/office/powerpoint/2010/main" val="19993846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C74CA0-D3E5-45DC-B298-38EA37EB65E0}"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1CCF2-9B93-4696-AD19-89A62F8AEB95}" type="slidenum">
              <a:rPr lang="en-US" smtClean="0"/>
              <a:t>‹#›</a:t>
            </a:fld>
            <a:endParaRPr lang="en-US"/>
          </a:p>
        </p:txBody>
      </p:sp>
    </p:spTree>
    <p:extLst>
      <p:ext uri="{BB962C8B-B14F-4D97-AF65-F5344CB8AC3E}">
        <p14:creationId xmlns:p14="http://schemas.microsoft.com/office/powerpoint/2010/main" val="35913761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C74CA0-D3E5-45DC-B298-38EA37EB65E0}" type="datetimeFigureOut">
              <a:rPr lang="en-US" smtClean="0"/>
              <a:t>10/30/2019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1CCF2-9B93-4696-AD19-89A62F8AEB95}" type="slidenum">
              <a:rPr lang="en-US" smtClean="0"/>
              <a:t>‹#›</a:t>
            </a:fld>
            <a:endParaRPr lang="en-US"/>
          </a:p>
        </p:txBody>
      </p:sp>
    </p:spTree>
    <p:extLst>
      <p:ext uri="{BB962C8B-B14F-4D97-AF65-F5344CB8AC3E}">
        <p14:creationId xmlns:p14="http://schemas.microsoft.com/office/powerpoint/2010/main" val="31001137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C74CA0-D3E5-45DC-B298-38EA37EB65E0}"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1CCF2-9B93-4696-AD19-89A62F8AEB95}" type="slidenum">
              <a:rPr lang="en-US" smtClean="0"/>
              <a:t>‹#›</a:t>
            </a:fld>
            <a:endParaRPr lang="en-US"/>
          </a:p>
        </p:txBody>
      </p:sp>
    </p:spTree>
    <p:extLst>
      <p:ext uri="{BB962C8B-B14F-4D97-AF65-F5344CB8AC3E}">
        <p14:creationId xmlns:p14="http://schemas.microsoft.com/office/powerpoint/2010/main" val="27544725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C74CA0-D3E5-45DC-B298-38EA37EB65E0}" type="datetimeFigureOut">
              <a:rPr lang="en-US" smtClean="0"/>
              <a:t>10/30/2019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11CCF2-9B93-4696-AD19-89A62F8AEB95}" type="slidenum">
              <a:rPr lang="en-US" smtClean="0"/>
              <a:t>‹#›</a:t>
            </a:fld>
            <a:endParaRPr lang="en-US"/>
          </a:p>
        </p:txBody>
      </p:sp>
    </p:spTree>
    <p:extLst>
      <p:ext uri="{BB962C8B-B14F-4D97-AF65-F5344CB8AC3E}">
        <p14:creationId xmlns:p14="http://schemas.microsoft.com/office/powerpoint/2010/main" val="2596638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C74CA0-D3E5-45DC-B298-38EA37EB65E0}" type="datetimeFigureOut">
              <a:rPr lang="en-US" smtClean="0"/>
              <a:t>10/30/2019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11CCF2-9B93-4696-AD19-89A62F8AEB95}" type="slidenum">
              <a:rPr lang="en-US" smtClean="0"/>
              <a:t>‹#›</a:t>
            </a:fld>
            <a:endParaRPr lang="en-US"/>
          </a:p>
        </p:txBody>
      </p:sp>
    </p:spTree>
    <p:extLst>
      <p:ext uri="{BB962C8B-B14F-4D97-AF65-F5344CB8AC3E}">
        <p14:creationId xmlns:p14="http://schemas.microsoft.com/office/powerpoint/2010/main" val="14114004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C74CA0-D3E5-45DC-B298-38EA37EB65E0}" type="datetimeFigureOut">
              <a:rPr lang="en-US" smtClean="0"/>
              <a:t>10/30/2019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11CCF2-9B93-4696-AD19-89A62F8AEB95}" type="slidenum">
              <a:rPr lang="en-US" smtClean="0"/>
              <a:t>‹#›</a:t>
            </a:fld>
            <a:endParaRPr lang="en-US"/>
          </a:p>
        </p:txBody>
      </p:sp>
    </p:spTree>
    <p:extLst>
      <p:ext uri="{BB962C8B-B14F-4D97-AF65-F5344CB8AC3E}">
        <p14:creationId xmlns:p14="http://schemas.microsoft.com/office/powerpoint/2010/main" val="947185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C74CA0-D3E5-45DC-B298-38EA37EB65E0}"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1CCF2-9B93-4696-AD19-89A62F8AEB95}" type="slidenum">
              <a:rPr lang="en-US" smtClean="0"/>
              <a:t>‹#›</a:t>
            </a:fld>
            <a:endParaRPr lang="en-US"/>
          </a:p>
        </p:txBody>
      </p:sp>
    </p:spTree>
    <p:extLst>
      <p:ext uri="{BB962C8B-B14F-4D97-AF65-F5344CB8AC3E}">
        <p14:creationId xmlns:p14="http://schemas.microsoft.com/office/powerpoint/2010/main" val="36120269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C74CA0-D3E5-45DC-B298-38EA37EB65E0}" type="datetimeFigureOut">
              <a:rPr lang="en-US" smtClean="0"/>
              <a:t>10/30/2019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1CCF2-9B93-4696-AD19-89A62F8AEB95}" type="slidenum">
              <a:rPr lang="en-US" smtClean="0"/>
              <a:t>‹#›</a:t>
            </a:fld>
            <a:endParaRPr lang="en-US"/>
          </a:p>
        </p:txBody>
      </p:sp>
    </p:spTree>
    <p:extLst>
      <p:ext uri="{BB962C8B-B14F-4D97-AF65-F5344CB8AC3E}">
        <p14:creationId xmlns:p14="http://schemas.microsoft.com/office/powerpoint/2010/main" val="17005441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6000"/>
            <a:lum/>
            <a:extLst>
              <a:ext uri="{BEBA8EAE-BF5A-486C-A8C5-ECC9F3942E4B}">
                <a14:imgProps xmlns:a14="http://schemas.microsoft.com/office/drawing/2010/main">
                  <a14:imgLayer r:embed="rId14">
                    <a14:imgEffect>
                      <a14:colorTemperature colorTemp="8853"/>
                    </a14:imgEffect>
                  </a14:imgLayer>
                </a14:imgProps>
              </a:ext>
            </a:extLst>
          </a:blip>
          <a:srcRect/>
          <a:stretch>
            <a:fillRect t="-103000" b="-10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C74CA0-D3E5-45DC-B298-38EA37EB65E0}" type="datetimeFigureOut">
              <a:rPr lang="en-US" smtClean="0"/>
              <a:t>10/30/2019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11CCF2-9B93-4696-AD19-89A62F8AEB95}" type="slidenum">
              <a:rPr lang="en-US" smtClean="0"/>
              <a:t>‹#›</a:t>
            </a:fld>
            <a:endParaRPr lang="en-US"/>
          </a:p>
        </p:txBody>
      </p:sp>
    </p:spTree>
    <p:extLst>
      <p:ext uri="{BB962C8B-B14F-4D97-AF65-F5344CB8AC3E}">
        <p14:creationId xmlns:p14="http://schemas.microsoft.com/office/powerpoint/2010/main" val="109940271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hyperlink" Target="http://www.pmillett.com/etf_sod.htm"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diyaudioprojects.com/mirror/members.aol.com/sbench/humbal.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dmitrynizh.com/filament-ac-harmonic.htm" TargetMode="External"/><Relationship Id="rId4" Type="http://schemas.openxmlformats.org/officeDocument/2006/relationships/hyperlink" Target="http://www.dmitrynizh.com/filament-ac-freq.ht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pmillett.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2C01D8-B3D6-475D-A404-38AE0DD018F3}"/>
              </a:ext>
            </a:extLst>
          </p:cNvPr>
          <p:cNvSpPr>
            <a:spLocks noGrp="1"/>
          </p:cNvSpPr>
          <p:nvPr>
            <p:ph type="ctrTitle"/>
          </p:nvPr>
        </p:nvSpPr>
        <p:spPr/>
        <p:txBody>
          <a:bodyPr/>
          <a:lstStyle/>
          <a:p>
            <a:r>
              <a:rPr lang="en-US" b="1" dirty="0"/>
              <a:t>Intermodulation </a:t>
            </a:r>
            <a:r>
              <a:rPr lang="en-US" b="1" dirty="0" smtClean="0"/>
              <a:t>Distortion</a:t>
            </a:r>
            <a:endParaRPr lang="en-US" b="1" dirty="0"/>
          </a:p>
        </p:txBody>
      </p:sp>
      <p:sp>
        <p:nvSpPr>
          <p:cNvPr id="3" name="Subtitle 2">
            <a:extLst>
              <a:ext uri="{FF2B5EF4-FFF2-40B4-BE49-F238E27FC236}">
                <a16:creationId xmlns:a16="http://schemas.microsoft.com/office/drawing/2014/main" xmlns="" id="{0BD35041-0D1C-4707-980E-328C027FDE29}"/>
              </a:ext>
            </a:extLst>
          </p:cNvPr>
          <p:cNvSpPr>
            <a:spLocks noGrp="1"/>
          </p:cNvSpPr>
          <p:nvPr>
            <p:ph type="subTitle" idx="1"/>
          </p:nvPr>
        </p:nvSpPr>
        <p:spPr>
          <a:xfrm>
            <a:off x="1524000" y="4219575"/>
            <a:ext cx="9144000" cy="1038225"/>
          </a:xfrm>
        </p:spPr>
        <p:txBody>
          <a:bodyPr/>
          <a:lstStyle/>
          <a:p>
            <a:r>
              <a:rPr lang="en-US" dirty="0"/>
              <a:t>Pete Millett</a:t>
            </a:r>
          </a:p>
          <a:p>
            <a:r>
              <a:rPr lang="en-US" dirty="0"/>
              <a:t>ETF.19</a:t>
            </a:r>
          </a:p>
        </p:txBody>
      </p:sp>
    </p:spTree>
    <p:extLst>
      <p:ext uri="{BB962C8B-B14F-4D97-AF65-F5344CB8AC3E}">
        <p14:creationId xmlns:p14="http://schemas.microsoft.com/office/powerpoint/2010/main" val="5525230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617ECE-CD6A-41EB-8E16-58AB726F40F5}"/>
              </a:ext>
            </a:extLst>
          </p:cNvPr>
          <p:cNvSpPr>
            <a:spLocks noGrp="1"/>
          </p:cNvSpPr>
          <p:nvPr>
            <p:ph type="title"/>
          </p:nvPr>
        </p:nvSpPr>
        <p:spPr/>
        <p:txBody>
          <a:bodyPr/>
          <a:lstStyle/>
          <a:p>
            <a:r>
              <a:rPr lang="en-US" dirty="0"/>
              <a:t>Transfer function of a real triode</a:t>
            </a:r>
          </a:p>
        </p:txBody>
      </p:sp>
      <p:sp>
        <p:nvSpPr>
          <p:cNvPr id="5" name="Content Placeholder 4">
            <a:extLst>
              <a:ext uri="{FF2B5EF4-FFF2-40B4-BE49-F238E27FC236}">
                <a16:creationId xmlns:a16="http://schemas.microsoft.com/office/drawing/2014/main" xmlns="" id="{BA6CE4CE-EE92-4DAD-BE42-F3D27147CD82}"/>
              </a:ext>
            </a:extLst>
          </p:cNvPr>
          <p:cNvSpPr>
            <a:spLocks noGrp="1"/>
          </p:cNvSpPr>
          <p:nvPr>
            <p:ph idx="1"/>
          </p:nvPr>
        </p:nvSpPr>
        <p:spPr>
          <a:xfrm>
            <a:off x="838200" y="1825625"/>
            <a:ext cx="5337518" cy="3552924"/>
          </a:xfrm>
        </p:spPr>
        <p:txBody>
          <a:bodyPr>
            <a:normAutofit fontScale="70000" lnSpcReduction="20000"/>
          </a:bodyPr>
          <a:lstStyle/>
          <a:p>
            <a:r>
              <a:rPr lang="en-US" dirty="0"/>
              <a:t>This is an ECC82 with a 15k plate load resistor</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dirty="0" smtClean="0"/>
              <a:t>                                                                        </a:t>
            </a:r>
            <a:endParaRPr lang="en-US" dirty="0"/>
          </a:p>
        </p:txBody>
      </p:sp>
      <p:pic>
        <p:nvPicPr>
          <p:cNvPr id="6" name="Picture 5">
            <a:extLst>
              <a:ext uri="{FF2B5EF4-FFF2-40B4-BE49-F238E27FC236}">
                <a16:creationId xmlns:a16="http://schemas.microsoft.com/office/drawing/2014/main" xmlns="" id="{A672DB46-3F71-4488-8132-7EF2BC474E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598" y="2403475"/>
            <a:ext cx="4431325" cy="3162106"/>
          </a:xfrm>
          <a:prstGeom prst="rect">
            <a:avLst/>
          </a:prstGeom>
        </p:spPr>
      </p:pic>
      <p:sp>
        <p:nvSpPr>
          <p:cNvPr id="10" name="Arrow: Right 9">
            <a:extLst>
              <a:ext uri="{FF2B5EF4-FFF2-40B4-BE49-F238E27FC236}">
                <a16:creationId xmlns:a16="http://schemas.microsoft.com/office/drawing/2014/main" xmlns="" id="{D663880C-F9AA-4A40-B8E3-ADC217F77414}"/>
              </a:ext>
            </a:extLst>
          </p:cNvPr>
          <p:cNvSpPr/>
          <p:nvPr/>
        </p:nvSpPr>
        <p:spPr>
          <a:xfrm>
            <a:off x="5777504" y="3736181"/>
            <a:ext cx="636991" cy="6572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hart 12">
            <a:extLst>
              <a:ext uri="{FF2B5EF4-FFF2-40B4-BE49-F238E27FC236}">
                <a16:creationId xmlns:a16="http://schemas.microsoft.com/office/drawing/2014/main" xmlns="" id="{32C2FB66-4061-421D-8659-22FE6FCEDF9C}"/>
              </a:ext>
            </a:extLst>
          </p:cNvPr>
          <p:cNvGraphicFramePr>
            <a:graphicFrameLocks/>
          </p:cNvGraphicFramePr>
          <p:nvPr>
            <p:extLst>
              <p:ext uri="{D42A27DB-BD31-4B8C-83A1-F6EECF244321}">
                <p14:modId xmlns:p14="http://schemas.microsoft.com/office/powerpoint/2010/main" val="105363499"/>
              </p:ext>
            </p:extLst>
          </p:nvPr>
        </p:nvGraphicFramePr>
        <p:xfrm>
          <a:off x="6707720" y="2432076"/>
          <a:ext cx="4832871" cy="3104904"/>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rot="2279748">
            <a:off x="1088546" y="3092217"/>
            <a:ext cx="1110351" cy="307777"/>
          </a:xfrm>
          <a:prstGeom prst="rect">
            <a:avLst/>
          </a:prstGeom>
          <a:noFill/>
        </p:spPr>
        <p:txBody>
          <a:bodyPr wrap="square" rtlCol="0">
            <a:spAutoFit/>
          </a:bodyPr>
          <a:lstStyle/>
          <a:p>
            <a:r>
              <a:rPr lang="en-US" sz="1400" dirty="0" smtClean="0">
                <a:solidFill>
                  <a:srgbClr val="3333CC"/>
                </a:solidFill>
              </a:rPr>
              <a:t>Slope = 15k</a:t>
            </a:r>
            <a:endParaRPr lang="en-US" sz="1400" dirty="0">
              <a:solidFill>
                <a:srgbClr val="3333CC"/>
              </a:solidFill>
            </a:endParaRPr>
          </a:p>
        </p:txBody>
      </p:sp>
      <p:sp>
        <p:nvSpPr>
          <p:cNvPr id="4" name="TextBox 3"/>
          <p:cNvSpPr txBox="1"/>
          <p:nvPr/>
        </p:nvSpPr>
        <p:spPr>
          <a:xfrm>
            <a:off x="6820262" y="5819335"/>
            <a:ext cx="5141966" cy="677108"/>
          </a:xfrm>
          <a:prstGeom prst="rect">
            <a:avLst/>
          </a:prstGeom>
          <a:noFill/>
        </p:spPr>
        <p:txBody>
          <a:bodyPr wrap="square" rtlCol="0">
            <a:spAutoFit/>
          </a:bodyPr>
          <a:lstStyle/>
          <a:p>
            <a:r>
              <a:rPr lang="en-US" sz="2000" dirty="0"/>
              <a:t>Not a straight line!  This is nonlinearity.</a:t>
            </a:r>
          </a:p>
          <a:p>
            <a:endParaRPr lang="en-US" dirty="0"/>
          </a:p>
        </p:txBody>
      </p:sp>
    </p:spTree>
    <p:extLst>
      <p:ext uri="{BB962C8B-B14F-4D97-AF65-F5344CB8AC3E}">
        <p14:creationId xmlns:p14="http://schemas.microsoft.com/office/powerpoint/2010/main" val="16744012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Graphic spid="1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5DB3BA-9E89-404D-A64A-29C67AA6F2F3}"/>
              </a:ext>
            </a:extLst>
          </p:cNvPr>
          <p:cNvSpPr>
            <a:spLocks noGrp="1"/>
          </p:cNvSpPr>
          <p:nvPr>
            <p:ph type="title"/>
          </p:nvPr>
        </p:nvSpPr>
        <p:spPr/>
        <p:txBody>
          <a:bodyPr/>
          <a:lstStyle/>
          <a:p>
            <a:r>
              <a:rPr lang="en-US" dirty="0"/>
              <a:t>Single tone: harmonic distortion</a:t>
            </a:r>
          </a:p>
        </p:txBody>
      </p:sp>
      <p:sp>
        <p:nvSpPr>
          <p:cNvPr id="3" name="Content Placeholder 2">
            <a:extLst>
              <a:ext uri="{FF2B5EF4-FFF2-40B4-BE49-F238E27FC236}">
                <a16:creationId xmlns:a16="http://schemas.microsoft.com/office/drawing/2014/main" xmlns="" id="{8E5FB424-4AA2-4A9A-AEF6-1814790F41D6}"/>
              </a:ext>
            </a:extLst>
          </p:cNvPr>
          <p:cNvSpPr>
            <a:spLocks noGrp="1"/>
          </p:cNvSpPr>
          <p:nvPr>
            <p:ph idx="1"/>
          </p:nvPr>
        </p:nvSpPr>
        <p:spPr>
          <a:xfrm>
            <a:off x="838200" y="1825625"/>
            <a:ext cx="10513219" cy="4351338"/>
          </a:xfrm>
        </p:spPr>
        <p:txBody>
          <a:bodyPr/>
          <a:lstStyle/>
          <a:p>
            <a:r>
              <a:rPr lang="en-US" dirty="0"/>
              <a:t>When you apply a single frequency tone to this </a:t>
            </a:r>
            <a:r>
              <a:rPr lang="en-US" dirty="0" smtClean="0"/>
              <a:t>(not so linear) single-ended </a:t>
            </a:r>
            <a:r>
              <a:rPr lang="en-US" dirty="0"/>
              <a:t>triode amplifier, you get harmonic distortion products</a:t>
            </a:r>
          </a:p>
          <a:p>
            <a:r>
              <a:rPr lang="en-US" dirty="0"/>
              <a:t>An FFT (Fast Fourier Transform) plot will show the distortion products, at multiples of the input</a:t>
            </a:r>
          </a:p>
        </p:txBody>
      </p:sp>
      <p:pic>
        <p:nvPicPr>
          <p:cNvPr id="5" name="Picture 4">
            <a:extLst>
              <a:ext uri="{FF2B5EF4-FFF2-40B4-BE49-F238E27FC236}">
                <a16:creationId xmlns:a16="http://schemas.microsoft.com/office/drawing/2014/main" xmlns="" id="{BC5D62C4-1E4E-4728-9A22-6575EBD9C9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3334" y="3265709"/>
            <a:ext cx="6268085" cy="3088259"/>
          </a:xfrm>
          <a:prstGeom prst="rect">
            <a:avLst/>
          </a:prstGeom>
        </p:spPr>
      </p:pic>
      <p:sp>
        <p:nvSpPr>
          <p:cNvPr id="6" name="TextBox 5">
            <a:extLst>
              <a:ext uri="{FF2B5EF4-FFF2-40B4-BE49-F238E27FC236}">
                <a16:creationId xmlns:a16="http://schemas.microsoft.com/office/drawing/2014/main" xmlns="" id="{C8DB3D8E-7615-4E99-AE23-637F49CA56B8}"/>
              </a:ext>
            </a:extLst>
          </p:cNvPr>
          <p:cNvSpPr txBox="1"/>
          <p:nvPr/>
        </p:nvSpPr>
        <p:spPr>
          <a:xfrm>
            <a:off x="742950" y="3429000"/>
            <a:ext cx="4100513" cy="3108543"/>
          </a:xfrm>
          <a:prstGeom prst="rect">
            <a:avLst/>
          </a:prstGeom>
          <a:noFill/>
        </p:spPr>
        <p:txBody>
          <a:bodyPr wrap="square" rtlCol="0">
            <a:spAutoFit/>
          </a:bodyPr>
          <a:lstStyle/>
          <a:p>
            <a:r>
              <a:rPr lang="en-US" sz="2800" dirty="0"/>
              <a:t>    frequency</a:t>
            </a:r>
          </a:p>
          <a:p>
            <a:pPr marL="285750" indent="-285750">
              <a:buFont typeface="Arial" panose="020B0604020202020204" pitchFamily="34" charset="0"/>
              <a:buChar char="•"/>
            </a:pPr>
            <a:r>
              <a:rPr lang="en-US" sz="2800" dirty="0"/>
              <a:t>For more on harmonic distortion and FFTs, look up my ETF.04 presentation: </a:t>
            </a:r>
            <a:r>
              <a:rPr lang="en-US" sz="2700" dirty="0">
                <a:hlinkClick r:id="rId3"/>
              </a:rPr>
              <a:t>http://www.pmillett.com/etf_sod.htm</a:t>
            </a:r>
            <a:endParaRPr lang="en-US" sz="2700" dirty="0"/>
          </a:p>
        </p:txBody>
      </p:sp>
    </p:spTree>
    <p:extLst>
      <p:ext uri="{BB962C8B-B14F-4D97-AF65-F5344CB8AC3E}">
        <p14:creationId xmlns:p14="http://schemas.microsoft.com/office/powerpoint/2010/main" val="1827648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046" y="2844555"/>
            <a:ext cx="10191750" cy="1325563"/>
          </a:xfrm>
        </p:spPr>
        <p:txBody>
          <a:bodyPr/>
          <a:lstStyle/>
          <a:p>
            <a:pPr algn="ctr"/>
            <a:r>
              <a:rPr lang="en-US" b="1" dirty="0" smtClean="0"/>
              <a:t>Waveforms and FFTs</a:t>
            </a:r>
            <a:endParaRPr lang="en-US" b="1" dirty="0"/>
          </a:p>
        </p:txBody>
      </p:sp>
    </p:spTree>
    <p:extLst>
      <p:ext uri="{BB962C8B-B14F-4D97-AF65-F5344CB8AC3E}">
        <p14:creationId xmlns:p14="http://schemas.microsoft.com/office/powerpoint/2010/main" val="3585764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12E252-CB13-43C5-9778-359B0A9F876A}"/>
              </a:ext>
            </a:extLst>
          </p:cNvPr>
          <p:cNvSpPr>
            <a:spLocks noGrp="1"/>
          </p:cNvSpPr>
          <p:nvPr>
            <p:ph type="title"/>
          </p:nvPr>
        </p:nvSpPr>
        <p:spPr/>
        <p:txBody>
          <a:bodyPr/>
          <a:lstStyle/>
          <a:p>
            <a:r>
              <a:rPr lang="en-US" dirty="0" smtClean="0"/>
              <a:t>A bad amplifier</a:t>
            </a:r>
            <a:endParaRPr lang="en-US" dirty="0"/>
          </a:p>
        </p:txBody>
      </p:sp>
      <p:sp>
        <p:nvSpPr>
          <p:cNvPr id="3" name="Content Placeholder 2">
            <a:extLst>
              <a:ext uri="{FF2B5EF4-FFF2-40B4-BE49-F238E27FC236}">
                <a16:creationId xmlns:a16="http://schemas.microsoft.com/office/drawing/2014/main" xmlns="" id="{6744E635-C8F9-4224-9B13-451F078CB9FA}"/>
              </a:ext>
            </a:extLst>
          </p:cNvPr>
          <p:cNvSpPr>
            <a:spLocks noGrp="1"/>
          </p:cNvSpPr>
          <p:nvPr>
            <p:ph idx="1"/>
          </p:nvPr>
        </p:nvSpPr>
        <p:spPr>
          <a:xfrm>
            <a:off x="838200" y="1825625"/>
            <a:ext cx="3840126" cy="4351338"/>
          </a:xfrm>
        </p:spPr>
        <p:txBody>
          <a:bodyPr>
            <a:normAutofit/>
          </a:bodyPr>
          <a:lstStyle/>
          <a:p>
            <a:r>
              <a:rPr lang="en-US" dirty="0"/>
              <a:t>Here is an oscillograph of </a:t>
            </a:r>
            <a:r>
              <a:rPr lang="en-US" dirty="0" smtClean="0"/>
              <a:t>the output of a </a:t>
            </a:r>
            <a:r>
              <a:rPr lang="en-US" dirty="0"/>
              <a:t>particularly nonlinear amplifier, with </a:t>
            </a:r>
            <a:r>
              <a:rPr lang="en-US" dirty="0" smtClean="0"/>
              <a:t>a 400Hz input signal.  You can see the asymmetry – this is mostly even order harmonic distortion.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6790" y="1535869"/>
            <a:ext cx="6574465" cy="4930849"/>
          </a:xfrm>
          <a:prstGeom prst="rect">
            <a:avLst/>
          </a:prstGeom>
        </p:spPr>
      </p:pic>
    </p:spTree>
    <p:extLst>
      <p:ext uri="{BB962C8B-B14F-4D97-AF65-F5344CB8AC3E}">
        <p14:creationId xmlns:p14="http://schemas.microsoft.com/office/powerpoint/2010/main" val="147503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12E252-CB13-43C5-9778-359B0A9F876A}"/>
              </a:ext>
            </a:extLst>
          </p:cNvPr>
          <p:cNvSpPr>
            <a:spLocks noGrp="1"/>
          </p:cNvSpPr>
          <p:nvPr>
            <p:ph type="title"/>
          </p:nvPr>
        </p:nvSpPr>
        <p:spPr/>
        <p:txBody>
          <a:bodyPr/>
          <a:lstStyle/>
          <a:p>
            <a:r>
              <a:rPr lang="en-US" dirty="0"/>
              <a:t>Two tones:</a:t>
            </a:r>
            <a:r>
              <a:rPr lang="en-US" baseline="0" dirty="0"/>
              <a:t> intermodulation</a:t>
            </a:r>
            <a:endParaRPr lang="en-US" dirty="0"/>
          </a:p>
        </p:txBody>
      </p:sp>
      <p:sp>
        <p:nvSpPr>
          <p:cNvPr id="3" name="Content Placeholder 2">
            <a:extLst>
              <a:ext uri="{FF2B5EF4-FFF2-40B4-BE49-F238E27FC236}">
                <a16:creationId xmlns:a16="http://schemas.microsoft.com/office/drawing/2014/main" xmlns="" id="{6744E635-C8F9-4224-9B13-451F078CB9FA}"/>
              </a:ext>
            </a:extLst>
          </p:cNvPr>
          <p:cNvSpPr>
            <a:spLocks noGrp="1"/>
          </p:cNvSpPr>
          <p:nvPr>
            <p:ph idx="1"/>
          </p:nvPr>
        </p:nvSpPr>
        <p:spPr>
          <a:xfrm>
            <a:off x="838200" y="1825625"/>
            <a:ext cx="3840126" cy="4351338"/>
          </a:xfrm>
        </p:spPr>
        <p:txBody>
          <a:bodyPr>
            <a:normAutofit lnSpcReduction="10000"/>
          </a:bodyPr>
          <a:lstStyle/>
          <a:p>
            <a:r>
              <a:rPr lang="en-US" dirty="0"/>
              <a:t>Here is an oscillograph of a </a:t>
            </a:r>
            <a:r>
              <a:rPr lang="en-US" dirty="0" smtClean="0"/>
              <a:t>this same nonlinear </a:t>
            </a:r>
            <a:r>
              <a:rPr lang="en-US" dirty="0"/>
              <a:t>amplifier, with a two tone input </a:t>
            </a:r>
            <a:r>
              <a:rPr lang="en-US" dirty="0" smtClean="0"/>
              <a:t>(400Hz </a:t>
            </a:r>
            <a:r>
              <a:rPr lang="en-US" dirty="0"/>
              <a:t>and </a:t>
            </a:r>
            <a:r>
              <a:rPr lang="en-US" dirty="0" smtClean="0"/>
              <a:t>7kHz)</a:t>
            </a:r>
          </a:p>
          <a:p>
            <a:r>
              <a:rPr lang="en-US" dirty="0" smtClean="0"/>
              <a:t>The amplitude of the HF signal varies with the LF signal</a:t>
            </a:r>
          </a:p>
          <a:p>
            <a:r>
              <a:rPr lang="en-US" dirty="0" smtClean="0">
                <a:solidFill>
                  <a:srgbClr val="FF0000"/>
                </a:solidFill>
              </a:rPr>
              <a:t>Any amplifier with harmonic distortion will also create IMD!</a:t>
            </a:r>
            <a:endParaRPr lang="en-US"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7215" y="1528292"/>
            <a:ext cx="6594672" cy="4946004"/>
          </a:xfrm>
          <a:prstGeom prst="rect">
            <a:avLst/>
          </a:prstGeom>
        </p:spPr>
      </p:pic>
    </p:spTree>
    <p:extLst>
      <p:ext uri="{BB962C8B-B14F-4D97-AF65-F5344CB8AC3E}">
        <p14:creationId xmlns:p14="http://schemas.microsoft.com/office/powerpoint/2010/main" val="10114754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5000"/>
                                  </p:stCondLst>
                                  <p:endCondLst>
                                    <p:cond evt="onNext" delay="0">
                                      <p:tgtEl>
                                        <p:sldTgt/>
                                      </p:tgtEl>
                                    </p:cond>
                                  </p:endCondLst>
                                  <p:childTnLst>
                                    <p:animEffect transition="out" filter="fade">
                                      <p:cBhvr>
                                        <p:cTn id="6" dur="500" tmFilter="0, 0; .2, .5; .8, .5; 1, 0"/>
                                        <p:tgtEl>
                                          <p:spTgt spid="3">
                                            <p:txEl>
                                              <p:pRg st="2" end="2"/>
                                            </p:txEl>
                                          </p:spTgt>
                                        </p:tgtEl>
                                      </p:cBhvr>
                                    </p:animEffect>
                                    <p:animScale>
                                      <p:cBhvr>
                                        <p:cTn id="7" dur="250" autoRev="1" fill="hold"/>
                                        <p:tgtEl>
                                          <p:spTgt spid="3">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978C6B-CF56-4E37-B115-884B864CB031}"/>
              </a:ext>
            </a:extLst>
          </p:cNvPr>
          <p:cNvSpPr>
            <a:spLocks noGrp="1"/>
          </p:cNvSpPr>
          <p:nvPr>
            <p:ph type="title"/>
          </p:nvPr>
        </p:nvSpPr>
        <p:spPr/>
        <p:txBody>
          <a:bodyPr/>
          <a:lstStyle/>
          <a:p>
            <a:r>
              <a:rPr lang="en-US" dirty="0"/>
              <a:t>IMD in the frequency domain (FFT)</a:t>
            </a:r>
          </a:p>
        </p:txBody>
      </p:sp>
      <p:sp>
        <p:nvSpPr>
          <p:cNvPr id="3" name="Content Placeholder 2">
            <a:extLst>
              <a:ext uri="{FF2B5EF4-FFF2-40B4-BE49-F238E27FC236}">
                <a16:creationId xmlns:a16="http://schemas.microsoft.com/office/drawing/2014/main" xmlns="" id="{C1EB3B3B-FD4E-4412-89BE-2D7281427042}"/>
              </a:ext>
            </a:extLst>
          </p:cNvPr>
          <p:cNvSpPr>
            <a:spLocks noGrp="1"/>
          </p:cNvSpPr>
          <p:nvPr>
            <p:ph idx="1"/>
          </p:nvPr>
        </p:nvSpPr>
        <p:spPr/>
        <p:txBody>
          <a:bodyPr/>
          <a:lstStyle/>
          <a:p>
            <a:r>
              <a:rPr lang="en-US" dirty="0"/>
              <a:t>Here is the same signal in the frequency domain (an FFT)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608145"/>
            <a:ext cx="6823282" cy="3841978"/>
          </a:xfrm>
          <a:prstGeom prst="rect">
            <a:avLst/>
          </a:prstGeom>
        </p:spPr>
      </p:pic>
      <p:sp>
        <p:nvSpPr>
          <p:cNvPr id="5" name="AutoShape 2" descr="http://animal-dream.com/data_images/porcupine/porcupine1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porcupine with quil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2736" y="2608145"/>
            <a:ext cx="3785291" cy="25247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808720" y="5730759"/>
            <a:ext cx="1950720" cy="523220"/>
          </a:xfrm>
          <a:prstGeom prst="rect">
            <a:avLst/>
          </a:prstGeom>
          <a:noFill/>
        </p:spPr>
        <p:txBody>
          <a:bodyPr wrap="square" rtlCol="0">
            <a:spAutoFit/>
          </a:bodyPr>
          <a:lstStyle/>
          <a:p>
            <a:r>
              <a:rPr lang="en-US" sz="2800" dirty="0" smtClean="0"/>
              <a:t>Not pretty!</a:t>
            </a:r>
            <a:endParaRPr lang="en-US" sz="2800" dirty="0"/>
          </a:p>
        </p:txBody>
      </p:sp>
    </p:spTree>
    <p:extLst>
      <p:ext uri="{BB962C8B-B14F-4D97-AF65-F5344CB8AC3E}">
        <p14:creationId xmlns:p14="http://schemas.microsoft.com/office/powerpoint/2010/main" val="19020020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978C6B-CF56-4E37-B115-884B864CB031}"/>
              </a:ext>
            </a:extLst>
          </p:cNvPr>
          <p:cNvSpPr>
            <a:spLocks noGrp="1"/>
          </p:cNvSpPr>
          <p:nvPr>
            <p:ph type="title"/>
          </p:nvPr>
        </p:nvSpPr>
        <p:spPr/>
        <p:txBody>
          <a:bodyPr/>
          <a:lstStyle/>
          <a:p>
            <a:r>
              <a:rPr lang="en-US" dirty="0"/>
              <a:t>IMD in the frequency domain (FFT)</a:t>
            </a:r>
          </a:p>
        </p:txBody>
      </p:sp>
      <p:sp>
        <p:nvSpPr>
          <p:cNvPr id="3" name="Content Placeholder 2">
            <a:extLst>
              <a:ext uri="{FF2B5EF4-FFF2-40B4-BE49-F238E27FC236}">
                <a16:creationId xmlns:a16="http://schemas.microsoft.com/office/drawing/2014/main" xmlns="" id="{C1EB3B3B-FD4E-4412-89BE-2D7281427042}"/>
              </a:ext>
            </a:extLst>
          </p:cNvPr>
          <p:cNvSpPr>
            <a:spLocks noGrp="1"/>
          </p:cNvSpPr>
          <p:nvPr>
            <p:ph idx="1"/>
          </p:nvPr>
        </p:nvSpPr>
        <p:spPr>
          <a:xfrm>
            <a:off x="838200" y="1825625"/>
            <a:ext cx="4079240" cy="4351338"/>
          </a:xfrm>
        </p:spPr>
        <p:txBody>
          <a:bodyPr/>
          <a:lstStyle/>
          <a:p>
            <a:r>
              <a:rPr lang="en-US" dirty="0" smtClean="0"/>
              <a:t>If we zoom in on the 7kHz peak, we can see peaks – sidebands – at 400Hz intervals.  These signals were NOT in the input, they were generated by the nonlinearities of the amplifier.  These are intermodulation products.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7440" y="1935238"/>
            <a:ext cx="6927230" cy="3900508"/>
          </a:xfrm>
          <a:prstGeom prst="rect">
            <a:avLst/>
          </a:prstGeom>
        </p:spPr>
      </p:pic>
      <p:cxnSp>
        <p:nvCxnSpPr>
          <p:cNvPr id="6" name="Straight Arrow Connector 5"/>
          <p:cNvCxnSpPr/>
          <p:nvPr/>
        </p:nvCxnSpPr>
        <p:spPr>
          <a:xfrm flipH="1">
            <a:off x="7903633" y="2544233"/>
            <a:ext cx="620184" cy="226484"/>
          </a:xfrm>
          <a:prstGeom prst="straightConnector1">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20416028">
            <a:off x="7840132" y="2452872"/>
            <a:ext cx="626533" cy="246221"/>
          </a:xfrm>
          <a:prstGeom prst="rect">
            <a:avLst/>
          </a:prstGeom>
          <a:noFill/>
        </p:spPr>
        <p:txBody>
          <a:bodyPr wrap="square" rtlCol="0">
            <a:spAutoFit/>
          </a:bodyPr>
          <a:lstStyle/>
          <a:p>
            <a:r>
              <a:rPr lang="en-US" sz="1000" dirty="0" smtClean="0">
                <a:solidFill>
                  <a:schemeClr val="accent1">
                    <a:lumMod val="75000"/>
                  </a:schemeClr>
                </a:solidFill>
              </a:rPr>
              <a:t>~-10dB</a:t>
            </a:r>
            <a:endParaRPr lang="en-US" sz="1000" dirty="0">
              <a:solidFill>
                <a:schemeClr val="accent1">
                  <a:lumMod val="75000"/>
                </a:schemeClr>
              </a:solidFill>
            </a:endParaRPr>
          </a:p>
        </p:txBody>
      </p:sp>
    </p:spTree>
    <p:extLst>
      <p:ext uri="{BB962C8B-B14F-4D97-AF65-F5344CB8AC3E}">
        <p14:creationId xmlns:p14="http://schemas.microsoft.com/office/powerpoint/2010/main" val="19923972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086292-92DC-4E27-B64D-02582564DB2E}"/>
              </a:ext>
            </a:extLst>
          </p:cNvPr>
          <p:cNvSpPr>
            <a:spLocks noGrp="1"/>
          </p:cNvSpPr>
          <p:nvPr>
            <p:ph type="title"/>
          </p:nvPr>
        </p:nvSpPr>
        <p:spPr/>
        <p:txBody>
          <a:bodyPr/>
          <a:lstStyle/>
          <a:p>
            <a:r>
              <a:rPr lang="en-US" dirty="0"/>
              <a:t>Effect of</a:t>
            </a:r>
            <a:r>
              <a:rPr lang="en-US" baseline="0" dirty="0"/>
              <a:t> operating conditions on IMD</a:t>
            </a:r>
            <a:endParaRPr lang="en-US" dirty="0"/>
          </a:p>
        </p:txBody>
      </p:sp>
      <p:sp>
        <p:nvSpPr>
          <p:cNvPr id="3" name="Content Placeholder 2">
            <a:extLst>
              <a:ext uri="{FF2B5EF4-FFF2-40B4-BE49-F238E27FC236}">
                <a16:creationId xmlns:a16="http://schemas.microsoft.com/office/drawing/2014/main" xmlns="" id="{7DA12AE2-C543-4F11-82C2-A525C8F161F3}"/>
              </a:ext>
            </a:extLst>
          </p:cNvPr>
          <p:cNvSpPr>
            <a:spLocks noGrp="1"/>
          </p:cNvSpPr>
          <p:nvPr>
            <p:ph idx="1"/>
          </p:nvPr>
        </p:nvSpPr>
        <p:spPr/>
        <p:txBody>
          <a:bodyPr/>
          <a:lstStyle/>
          <a:p>
            <a:r>
              <a:rPr lang="en-US" dirty="0"/>
              <a:t>If we re-bias this amplifier to a more linear region, things are better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311" y="2533773"/>
            <a:ext cx="7004240" cy="3943870"/>
          </a:xfrm>
          <a:prstGeom prst="rect">
            <a:avLst/>
          </a:prstGeom>
        </p:spPr>
      </p:pic>
      <p:cxnSp>
        <p:nvCxnSpPr>
          <p:cNvPr id="5" name="Straight Arrow Connector 4"/>
          <p:cNvCxnSpPr/>
          <p:nvPr/>
        </p:nvCxnSpPr>
        <p:spPr>
          <a:xfrm flipH="1">
            <a:off x="3986048" y="3223683"/>
            <a:ext cx="478367" cy="802217"/>
          </a:xfrm>
          <a:prstGeom prst="straightConnector1">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18071262">
            <a:off x="3794252" y="3432317"/>
            <a:ext cx="626533" cy="246221"/>
          </a:xfrm>
          <a:prstGeom prst="rect">
            <a:avLst/>
          </a:prstGeom>
          <a:solidFill>
            <a:srgbClr val="FFFFFF">
              <a:alpha val="63137"/>
            </a:srgbClr>
          </a:solidFill>
        </p:spPr>
        <p:txBody>
          <a:bodyPr wrap="square" rtlCol="0">
            <a:spAutoFit/>
          </a:bodyPr>
          <a:lstStyle/>
          <a:p>
            <a:r>
              <a:rPr lang="en-US" sz="1000" dirty="0" smtClean="0">
                <a:solidFill>
                  <a:schemeClr val="accent1">
                    <a:lumMod val="75000"/>
                  </a:schemeClr>
                </a:solidFill>
              </a:rPr>
              <a:t>~-42dB</a:t>
            </a:r>
            <a:endParaRPr lang="en-US" sz="1000" dirty="0">
              <a:solidFill>
                <a:schemeClr val="accent1">
                  <a:lumMod val="75000"/>
                </a:schemeClr>
              </a:solidFill>
            </a:endParaRPr>
          </a:p>
        </p:txBody>
      </p:sp>
      <p:pic>
        <p:nvPicPr>
          <p:cNvPr id="2050" name="Picture 2" descr="A hedgehog investigates some flow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4501" y="2593145"/>
            <a:ext cx="3240681" cy="21637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963463" y="5730759"/>
            <a:ext cx="1950720" cy="523220"/>
          </a:xfrm>
          <a:prstGeom prst="rect">
            <a:avLst/>
          </a:prstGeom>
          <a:noFill/>
        </p:spPr>
        <p:txBody>
          <a:bodyPr wrap="square" rtlCol="0">
            <a:spAutoFit/>
          </a:bodyPr>
          <a:lstStyle/>
          <a:p>
            <a:r>
              <a:rPr lang="en-US" sz="2800" dirty="0" smtClean="0"/>
              <a:t>Not as bad!</a:t>
            </a:r>
            <a:endParaRPr lang="en-US" sz="2800" dirty="0"/>
          </a:p>
        </p:txBody>
      </p:sp>
    </p:spTree>
    <p:extLst>
      <p:ext uri="{BB962C8B-B14F-4D97-AF65-F5344CB8AC3E}">
        <p14:creationId xmlns:p14="http://schemas.microsoft.com/office/powerpoint/2010/main" val="810731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086292-92DC-4E27-B64D-02582564DB2E}"/>
              </a:ext>
            </a:extLst>
          </p:cNvPr>
          <p:cNvSpPr>
            <a:spLocks noGrp="1"/>
          </p:cNvSpPr>
          <p:nvPr>
            <p:ph type="title"/>
          </p:nvPr>
        </p:nvSpPr>
        <p:spPr/>
        <p:txBody>
          <a:bodyPr/>
          <a:lstStyle/>
          <a:p>
            <a:r>
              <a:rPr lang="en-US" dirty="0" smtClean="0"/>
              <a:t>What we really want</a:t>
            </a:r>
            <a:endParaRPr lang="en-US" dirty="0"/>
          </a:p>
        </p:txBody>
      </p:sp>
      <p:sp>
        <p:nvSpPr>
          <p:cNvPr id="3" name="Content Placeholder 2">
            <a:extLst>
              <a:ext uri="{FF2B5EF4-FFF2-40B4-BE49-F238E27FC236}">
                <a16:creationId xmlns:a16="http://schemas.microsoft.com/office/drawing/2014/main" xmlns="" id="{7DA12AE2-C543-4F11-82C2-A525C8F161F3}"/>
              </a:ext>
            </a:extLst>
          </p:cNvPr>
          <p:cNvSpPr>
            <a:spLocks noGrp="1"/>
          </p:cNvSpPr>
          <p:nvPr>
            <p:ph idx="1"/>
          </p:nvPr>
        </p:nvSpPr>
        <p:spPr/>
        <p:txBody>
          <a:bodyPr/>
          <a:lstStyle/>
          <a:p>
            <a:r>
              <a:rPr lang="en-US" dirty="0" smtClean="0"/>
              <a:t>This shows what you see in an FFT with very low IMD</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484349"/>
            <a:ext cx="7048541" cy="3968814"/>
          </a:xfrm>
          <a:prstGeom prst="rect">
            <a:avLst/>
          </a:prstGeom>
        </p:spPr>
      </p:pic>
      <p:cxnSp>
        <p:nvCxnSpPr>
          <p:cNvPr id="6" name="Straight Arrow Connector 5"/>
          <p:cNvCxnSpPr/>
          <p:nvPr/>
        </p:nvCxnSpPr>
        <p:spPr>
          <a:xfrm flipH="1">
            <a:off x="3853031" y="3186511"/>
            <a:ext cx="135468" cy="1849967"/>
          </a:xfrm>
          <a:prstGeom prst="straightConnector1">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16510209">
            <a:off x="3380021" y="4015900"/>
            <a:ext cx="764115" cy="246221"/>
          </a:xfrm>
          <a:prstGeom prst="rect">
            <a:avLst/>
          </a:prstGeom>
          <a:solidFill>
            <a:srgbClr val="F8F8F8">
              <a:alpha val="89804"/>
            </a:srgbClr>
          </a:solidFill>
        </p:spPr>
        <p:txBody>
          <a:bodyPr wrap="square" rtlCol="0">
            <a:spAutoFit/>
          </a:bodyPr>
          <a:lstStyle/>
          <a:p>
            <a:r>
              <a:rPr lang="en-US" sz="1000" dirty="0" smtClean="0">
                <a:solidFill>
                  <a:schemeClr val="accent1">
                    <a:lumMod val="75000"/>
                  </a:schemeClr>
                </a:solidFill>
              </a:rPr>
              <a:t>&lt; -100dB</a:t>
            </a:r>
            <a:endParaRPr lang="en-US" sz="1000" dirty="0">
              <a:solidFill>
                <a:schemeClr val="accent1">
                  <a:lumMod val="75000"/>
                </a:schemeClr>
              </a:solidFill>
            </a:endParaRPr>
          </a:p>
        </p:txBody>
      </p:sp>
      <p:pic>
        <p:nvPicPr>
          <p:cNvPr id="8" name="Picture 2" descr="dScope Series II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4732" y="3262124"/>
            <a:ext cx="3810000" cy="11620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263575" y="5734000"/>
            <a:ext cx="1950720" cy="523220"/>
          </a:xfrm>
          <a:prstGeom prst="rect">
            <a:avLst/>
          </a:prstGeom>
          <a:noFill/>
        </p:spPr>
        <p:txBody>
          <a:bodyPr wrap="square" rtlCol="0">
            <a:spAutoFit/>
          </a:bodyPr>
          <a:lstStyle/>
          <a:p>
            <a:r>
              <a:rPr lang="en-US" sz="2800" dirty="0" smtClean="0"/>
              <a:t>Cheating!</a:t>
            </a:r>
            <a:endParaRPr lang="en-US" sz="2800" dirty="0"/>
          </a:p>
        </p:txBody>
      </p:sp>
    </p:spTree>
    <p:extLst>
      <p:ext uri="{BB962C8B-B14F-4D97-AF65-F5344CB8AC3E}">
        <p14:creationId xmlns:p14="http://schemas.microsoft.com/office/powerpoint/2010/main" val="16074405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B25332-AC1D-48A7-A029-9B8FBCF1DE11}"/>
              </a:ext>
            </a:extLst>
          </p:cNvPr>
          <p:cNvSpPr>
            <a:spLocks noGrp="1"/>
          </p:cNvSpPr>
          <p:nvPr>
            <p:ph type="title"/>
          </p:nvPr>
        </p:nvSpPr>
        <p:spPr/>
        <p:txBody>
          <a:bodyPr/>
          <a:lstStyle/>
          <a:p>
            <a:r>
              <a:rPr lang="en-US" dirty="0"/>
              <a:t>IMD measurement techniques</a:t>
            </a:r>
          </a:p>
        </p:txBody>
      </p:sp>
      <p:sp>
        <p:nvSpPr>
          <p:cNvPr id="3" name="Content Placeholder 2">
            <a:extLst>
              <a:ext uri="{FF2B5EF4-FFF2-40B4-BE49-F238E27FC236}">
                <a16:creationId xmlns:a16="http://schemas.microsoft.com/office/drawing/2014/main" xmlns="" id="{0BFF75E8-C159-4E29-9209-051BCB21D3E5}"/>
              </a:ext>
            </a:extLst>
          </p:cNvPr>
          <p:cNvSpPr>
            <a:spLocks noGrp="1"/>
          </p:cNvSpPr>
          <p:nvPr>
            <p:ph idx="1"/>
          </p:nvPr>
        </p:nvSpPr>
        <p:spPr/>
        <p:txBody>
          <a:bodyPr/>
          <a:lstStyle/>
          <a:p>
            <a:r>
              <a:rPr lang="en-US" dirty="0"/>
              <a:t>Measuring IMD involves applying a two tone input signal, and measuring the amplitude of the undesired output products</a:t>
            </a:r>
          </a:p>
          <a:p>
            <a:r>
              <a:rPr lang="en-US" dirty="0"/>
              <a:t>Any two tones van be used, but there are two main </a:t>
            </a:r>
            <a:r>
              <a:rPr lang="en-US" dirty="0" smtClean="0"/>
              <a:t>standards used: </a:t>
            </a:r>
            <a:r>
              <a:rPr lang="en-US" dirty="0"/>
              <a:t>SMPTE and CCIF (also called DFD)</a:t>
            </a:r>
          </a:p>
          <a:p>
            <a:r>
              <a:rPr lang="en-US" dirty="0"/>
              <a:t>SMPTE IMD measurements use a low amplitude high frequency signal and a high amplitude, low frequency signal, usually 7kHz and 60Hz at a 1:4 ratio, and the amplitude of </a:t>
            </a:r>
            <a:r>
              <a:rPr lang="en-US" dirty="0" smtClean="0"/>
              <a:t>6940Hz </a:t>
            </a:r>
            <a:r>
              <a:rPr lang="en-US" dirty="0"/>
              <a:t>and 7060Hz is measured</a:t>
            </a:r>
          </a:p>
          <a:p>
            <a:r>
              <a:rPr lang="en-US" dirty="0"/>
              <a:t>CCIF IMD measurements uses two equal amplitude high frequency signals, usually 19kHz and 20kHz, and the amplitude of the resulting 1kHz product is </a:t>
            </a:r>
            <a:r>
              <a:rPr lang="en-US" dirty="0" smtClean="0"/>
              <a:t>measured</a:t>
            </a:r>
            <a:endParaRPr lang="en-US" dirty="0"/>
          </a:p>
        </p:txBody>
      </p:sp>
    </p:spTree>
    <p:extLst>
      <p:ext uri="{BB962C8B-B14F-4D97-AF65-F5344CB8AC3E}">
        <p14:creationId xmlns:p14="http://schemas.microsoft.com/office/powerpoint/2010/main" val="4011936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EB255D-F9C7-4AFC-83BB-233ABC28529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xmlns="" id="{749413D6-EFF1-4F4A-9B8D-DEF00A75B23C}"/>
              </a:ext>
            </a:extLst>
          </p:cNvPr>
          <p:cNvSpPr>
            <a:spLocks noGrp="1"/>
          </p:cNvSpPr>
          <p:nvPr>
            <p:ph idx="1"/>
          </p:nvPr>
        </p:nvSpPr>
        <p:spPr/>
        <p:txBody>
          <a:bodyPr/>
          <a:lstStyle/>
          <a:p>
            <a:r>
              <a:rPr lang="en-US" dirty="0"/>
              <a:t>A little biography</a:t>
            </a:r>
          </a:p>
          <a:p>
            <a:r>
              <a:rPr lang="en-US" dirty="0"/>
              <a:t>What is intermodulation?</a:t>
            </a:r>
          </a:p>
          <a:p>
            <a:r>
              <a:rPr lang="en-US" dirty="0"/>
              <a:t>Single-ended triode amplifier transfer functions</a:t>
            </a:r>
          </a:p>
          <a:p>
            <a:r>
              <a:rPr lang="en-US" dirty="0"/>
              <a:t>Two-tone waveforms and FFTs</a:t>
            </a:r>
          </a:p>
          <a:p>
            <a:r>
              <a:rPr lang="en-US" dirty="0" smtClean="0"/>
              <a:t>A special case: </a:t>
            </a:r>
            <a:r>
              <a:rPr lang="en-US" dirty="0"/>
              <a:t>filament hum IMD</a:t>
            </a:r>
          </a:p>
          <a:p>
            <a:r>
              <a:rPr lang="en-US" dirty="0"/>
              <a:t>Listening demo</a:t>
            </a:r>
          </a:p>
        </p:txBody>
      </p:sp>
    </p:spTree>
    <p:extLst>
      <p:ext uri="{BB962C8B-B14F-4D97-AF65-F5344CB8AC3E}">
        <p14:creationId xmlns:p14="http://schemas.microsoft.com/office/powerpoint/2010/main" val="36418115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B25332-AC1D-48A7-A029-9B8FBCF1DE11}"/>
              </a:ext>
            </a:extLst>
          </p:cNvPr>
          <p:cNvSpPr>
            <a:spLocks noGrp="1"/>
          </p:cNvSpPr>
          <p:nvPr>
            <p:ph type="title"/>
          </p:nvPr>
        </p:nvSpPr>
        <p:spPr/>
        <p:txBody>
          <a:bodyPr/>
          <a:lstStyle/>
          <a:p>
            <a:r>
              <a:rPr lang="en-US" dirty="0" smtClean="0"/>
              <a:t>SMPTE and CCIF spectra</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9716" y="1690688"/>
            <a:ext cx="8950569" cy="4848225"/>
          </a:xfrm>
          <a:prstGeom prst="rect">
            <a:avLst/>
          </a:prstGeom>
        </p:spPr>
      </p:pic>
    </p:spTree>
    <p:extLst>
      <p:ext uri="{BB962C8B-B14F-4D97-AF65-F5344CB8AC3E}">
        <p14:creationId xmlns:p14="http://schemas.microsoft.com/office/powerpoint/2010/main" val="35290010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046" y="2844555"/>
            <a:ext cx="10515600" cy="1325563"/>
          </a:xfrm>
        </p:spPr>
        <p:txBody>
          <a:bodyPr/>
          <a:lstStyle/>
          <a:p>
            <a:pPr algn="ctr"/>
            <a:r>
              <a:rPr lang="en-US" b="1" dirty="0" smtClean="0"/>
              <a:t>Hum Intermodulation</a:t>
            </a:r>
            <a:endParaRPr lang="en-US" b="1" dirty="0"/>
          </a:p>
        </p:txBody>
      </p:sp>
    </p:spTree>
    <p:extLst>
      <p:ext uri="{BB962C8B-B14F-4D97-AF65-F5344CB8AC3E}">
        <p14:creationId xmlns:p14="http://schemas.microsoft.com/office/powerpoint/2010/main" val="16545145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FF4A4C-FF23-4288-9385-1D8783CE7813}"/>
              </a:ext>
            </a:extLst>
          </p:cNvPr>
          <p:cNvSpPr>
            <a:spLocks noGrp="1"/>
          </p:cNvSpPr>
          <p:nvPr>
            <p:ph type="title"/>
          </p:nvPr>
        </p:nvSpPr>
        <p:spPr/>
        <p:txBody>
          <a:bodyPr/>
          <a:lstStyle/>
          <a:p>
            <a:r>
              <a:rPr lang="en-US" dirty="0"/>
              <a:t>A special case: hum intermodulation</a:t>
            </a:r>
          </a:p>
        </p:txBody>
      </p:sp>
      <p:sp>
        <p:nvSpPr>
          <p:cNvPr id="3" name="Content Placeholder 2">
            <a:extLst>
              <a:ext uri="{FF2B5EF4-FFF2-40B4-BE49-F238E27FC236}">
                <a16:creationId xmlns:a16="http://schemas.microsoft.com/office/drawing/2014/main" xmlns="" id="{8FA55053-6F58-49E1-A901-C91CC5EDB53C}"/>
              </a:ext>
            </a:extLst>
          </p:cNvPr>
          <p:cNvSpPr>
            <a:spLocks noGrp="1"/>
          </p:cNvSpPr>
          <p:nvPr>
            <p:ph idx="1"/>
          </p:nvPr>
        </p:nvSpPr>
        <p:spPr/>
        <p:txBody>
          <a:bodyPr>
            <a:noAutofit/>
          </a:bodyPr>
          <a:lstStyle/>
          <a:p>
            <a:r>
              <a:rPr lang="en-US" dirty="0"/>
              <a:t>“Hum intermodulation” is a phenomena that occurs in </a:t>
            </a:r>
            <a:r>
              <a:rPr lang="en-US" dirty="0" smtClean="0"/>
              <a:t>tube amplifiers – most severely in directly </a:t>
            </a:r>
            <a:r>
              <a:rPr lang="en-US" dirty="0"/>
              <a:t>heated </a:t>
            </a:r>
            <a:r>
              <a:rPr lang="en-US" dirty="0" smtClean="0"/>
              <a:t>tube circuits </a:t>
            </a:r>
            <a:r>
              <a:rPr lang="en-US" dirty="0" smtClean="0"/>
              <a:t>when </a:t>
            </a:r>
            <a:r>
              <a:rPr lang="en-US" dirty="0"/>
              <a:t>the </a:t>
            </a:r>
            <a:r>
              <a:rPr lang="en-US" dirty="0" smtClean="0"/>
              <a:t>cathode is </a:t>
            </a:r>
            <a:r>
              <a:rPr lang="en-US" dirty="0"/>
              <a:t>heated with </a:t>
            </a:r>
            <a:r>
              <a:rPr lang="en-US" dirty="0" smtClean="0"/>
              <a:t>AC</a:t>
            </a:r>
          </a:p>
          <a:p>
            <a:r>
              <a:rPr lang="en-US" dirty="0" smtClean="0"/>
              <a:t>I believe there are three components of hum intermodulation: </a:t>
            </a:r>
            <a:r>
              <a:rPr lang="en-US" dirty="0"/>
              <a:t>thermal modulation, filament </a:t>
            </a:r>
            <a:r>
              <a:rPr lang="en-US" dirty="0" smtClean="0"/>
              <a:t>asymmetry-related modulation, and IMD that is produced from hum coupled into the audio </a:t>
            </a:r>
            <a:r>
              <a:rPr lang="en-US" dirty="0" smtClean="0"/>
              <a:t>path</a:t>
            </a:r>
          </a:p>
          <a:p>
            <a:r>
              <a:rPr lang="en-US" dirty="0" smtClean="0"/>
              <a:t>Note that ripple on B+ will also intermodulate with the signal</a:t>
            </a:r>
            <a:endParaRPr lang="en-US" dirty="0" smtClean="0"/>
          </a:p>
          <a:p>
            <a:r>
              <a:rPr lang="en-US" dirty="0" smtClean="0"/>
              <a:t>Reference works of Steph </a:t>
            </a:r>
            <a:r>
              <a:rPr lang="en-US" dirty="0"/>
              <a:t>Bench and Dmitry </a:t>
            </a:r>
            <a:r>
              <a:rPr lang="en-US" dirty="0" err="1" smtClean="0"/>
              <a:t>Nizhegorodov</a:t>
            </a:r>
            <a:r>
              <a:rPr lang="en-US" dirty="0" smtClean="0"/>
              <a:t>:</a:t>
            </a:r>
          </a:p>
          <a:p>
            <a:pPr lvl="1"/>
            <a:r>
              <a:rPr lang="en-US" sz="1800" dirty="0">
                <a:hlinkClick r:id="rId3"/>
              </a:rPr>
              <a:t>http://diyaudioprojects.com/mirror/members.aol.com/sbench/humbal.html</a:t>
            </a:r>
            <a:endParaRPr lang="en-US" sz="1800" dirty="0" smtClean="0"/>
          </a:p>
          <a:p>
            <a:pPr lvl="1"/>
            <a:r>
              <a:rPr lang="en-US" sz="1800" dirty="0">
                <a:hlinkClick r:id="rId4"/>
              </a:rPr>
              <a:t>http://</a:t>
            </a:r>
            <a:r>
              <a:rPr lang="en-US" sz="1800" dirty="0" smtClean="0">
                <a:hlinkClick r:id="rId4"/>
              </a:rPr>
              <a:t>www.dmitrynizh.com/filament-ac-freq.htm</a:t>
            </a:r>
            <a:endParaRPr lang="en-US" sz="1800" dirty="0" smtClean="0"/>
          </a:p>
          <a:p>
            <a:pPr lvl="1"/>
            <a:r>
              <a:rPr lang="en-US" sz="1800" dirty="0">
                <a:hlinkClick r:id="rId5"/>
              </a:rPr>
              <a:t>http://www.dmitrynizh.com/filament-ac-harmonic.htm</a:t>
            </a:r>
            <a:endParaRPr lang="en-US" sz="1800" dirty="0"/>
          </a:p>
        </p:txBody>
      </p:sp>
    </p:spTree>
    <p:extLst>
      <p:ext uri="{BB962C8B-B14F-4D97-AF65-F5344CB8AC3E}">
        <p14:creationId xmlns:p14="http://schemas.microsoft.com/office/powerpoint/2010/main" val="16755041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Patent #2,078,666 – 1937 – The IDHT</a:t>
            </a:r>
            <a:endParaRPr lang="en-US" dirty="0"/>
          </a:p>
        </p:txBody>
      </p:sp>
      <p:sp>
        <p:nvSpPr>
          <p:cNvPr id="3" name="Content Placeholder 2"/>
          <p:cNvSpPr>
            <a:spLocks noGrp="1"/>
          </p:cNvSpPr>
          <p:nvPr>
            <p:ph idx="1"/>
          </p:nvPr>
        </p:nvSpPr>
        <p:spPr>
          <a:xfrm>
            <a:off x="838200" y="1825625"/>
            <a:ext cx="6846116" cy="4351338"/>
          </a:xfrm>
        </p:spPr>
        <p:txBody>
          <a:bodyPr/>
          <a:lstStyle/>
          <a:p>
            <a:pPr marL="0" indent="0">
              <a:buNone/>
            </a:pPr>
            <a:r>
              <a:rPr lang="en-US" dirty="0" smtClean="0"/>
              <a:t>“The </a:t>
            </a:r>
            <a:r>
              <a:rPr lang="en-US" dirty="0"/>
              <a:t>hum is due, in part, to the variation in temperature of the electron-emitting means and, in part, to modulation of the space current by the magnetic field surrounding the heater element. The hum is also due, to a great extent, to variations in the potential of both grid and plate with reference to the thermionic emitting element or cathode</a:t>
            </a:r>
            <a:r>
              <a:rPr lang="en-US" dirty="0" smtClean="0"/>
              <a:t>.”</a:t>
            </a:r>
            <a:endParaRPr lang="en-US" dirty="0"/>
          </a:p>
        </p:txBody>
      </p:sp>
      <p:pic>
        <p:nvPicPr>
          <p:cNvPr id="4" name="Picture 3"/>
          <p:cNvPicPr>
            <a:picLocks noChangeAspect="1"/>
          </p:cNvPicPr>
          <p:nvPr/>
        </p:nvPicPr>
        <p:blipFill rotWithShape="1">
          <a:blip r:embed="rId3"/>
          <a:srcRect l="7750" t="3217" r="4910" b="922"/>
          <a:stretch/>
        </p:blipFill>
        <p:spPr>
          <a:xfrm>
            <a:off x="7863840" y="1828800"/>
            <a:ext cx="3749040" cy="4114800"/>
          </a:xfrm>
          <a:prstGeom prst="rect">
            <a:avLst/>
          </a:prstGeom>
        </p:spPr>
      </p:pic>
    </p:spTree>
    <p:extLst>
      <p:ext uri="{BB962C8B-B14F-4D97-AF65-F5344CB8AC3E}">
        <p14:creationId xmlns:p14="http://schemas.microsoft.com/office/powerpoint/2010/main" val="28261766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FF4A4C-FF23-4288-9385-1D8783CE7813}"/>
              </a:ext>
            </a:extLst>
          </p:cNvPr>
          <p:cNvSpPr>
            <a:spLocks noGrp="1"/>
          </p:cNvSpPr>
          <p:nvPr>
            <p:ph type="title"/>
          </p:nvPr>
        </p:nvSpPr>
        <p:spPr/>
        <p:txBody>
          <a:bodyPr/>
          <a:lstStyle/>
          <a:p>
            <a:r>
              <a:rPr lang="en-US" dirty="0" smtClean="0"/>
              <a:t>Thermal modulation</a:t>
            </a:r>
            <a:endParaRPr lang="en-US" dirty="0"/>
          </a:p>
        </p:txBody>
      </p:sp>
      <p:sp>
        <p:nvSpPr>
          <p:cNvPr id="3" name="Content Placeholder 2">
            <a:extLst>
              <a:ext uri="{FF2B5EF4-FFF2-40B4-BE49-F238E27FC236}">
                <a16:creationId xmlns:a16="http://schemas.microsoft.com/office/drawing/2014/main" xmlns="" id="{8FA55053-6F58-49E1-A901-C91CC5EDB53C}"/>
              </a:ext>
            </a:extLst>
          </p:cNvPr>
          <p:cNvSpPr>
            <a:spLocks noGrp="1"/>
          </p:cNvSpPr>
          <p:nvPr>
            <p:ph idx="1"/>
          </p:nvPr>
        </p:nvSpPr>
        <p:spPr/>
        <p:txBody>
          <a:bodyPr/>
          <a:lstStyle/>
          <a:p>
            <a:r>
              <a:rPr lang="en-US" dirty="0" smtClean="0"/>
              <a:t>When heated with AC, a filament is actually heating and cooling at twice the applied frequency</a:t>
            </a:r>
            <a:endParaRPr lang="en-US" dirty="0"/>
          </a:p>
          <a:p>
            <a:r>
              <a:rPr lang="en-US" dirty="0"/>
              <a:t>The gain of a triode </a:t>
            </a:r>
            <a:r>
              <a:rPr lang="en-US" dirty="0" smtClean="0"/>
              <a:t>amplifier varies </a:t>
            </a:r>
            <a:r>
              <a:rPr lang="en-US" dirty="0"/>
              <a:t>with the triode’s transconductance, which varies with cathode emission</a:t>
            </a:r>
          </a:p>
          <a:p>
            <a:r>
              <a:rPr lang="en-US" dirty="0"/>
              <a:t>When heated with AC, a filament has small changes of emission at double the AC heating frequency, as the filament heats and cools</a:t>
            </a:r>
          </a:p>
        </p:txBody>
      </p:sp>
      <p:grpSp>
        <p:nvGrpSpPr>
          <p:cNvPr id="16" name="Group 15">
            <a:extLst>
              <a:ext uri="{FF2B5EF4-FFF2-40B4-BE49-F238E27FC236}">
                <a16:creationId xmlns:a16="http://schemas.microsoft.com/office/drawing/2014/main" xmlns="" id="{9E299D05-D7F0-487C-AB44-D6A2B5ACEC3E}"/>
              </a:ext>
            </a:extLst>
          </p:cNvPr>
          <p:cNvGrpSpPr/>
          <p:nvPr/>
        </p:nvGrpSpPr>
        <p:grpSpPr>
          <a:xfrm>
            <a:off x="3088957" y="4621721"/>
            <a:ext cx="2326878" cy="1690179"/>
            <a:chOff x="4753461" y="4807025"/>
            <a:chExt cx="2326878" cy="1690179"/>
          </a:xfrm>
        </p:grpSpPr>
        <p:pic>
          <p:nvPicPr>
            <p:cNvPr id="5" name="Picture 4">
              <a:extLst>
                <a:ext uri="{FF2B5EF4-FFF2-40B4-BE49-F238E27FC236}">
                  <a16:creationId xmlns:a16="http://schemas.microsoft.com/office/drawing/2014/main" xmlns="" id="{9D0AE78E-0DBC-43F0-8716-923CB062CB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3461" y="4807025"/>
              <a:ext cx="2302976" cy="1685850"/>
            </a:xfrm>
            <a:prstGeom prst="rect">
              <a:avLst/>
            </a:prstGeom>
          </p:spPr>
        </p:pic>
        <p:sp>
          <p:nvSpPr>
            <p:cNvPr id="6" name="Arrow: Up 5">
              <a:extLst>
                <a:ext uri="{FF2B5EF4-FFF2-40B4-BE49-F238E27FC236}">
                  <a16:creationId xmlns:a16="http://schemas.microsoft.com/office/drawing/2014/main" xmlns="" id="{DF4D7195-537E-4398-87BE-D5552CDADB5B}"/>
                </a:ext>
              </a:extLst>
            </p:cNvPr>
            <p:cNvSpPr/>
            <p:nvPr/>
          </p:nvSpPr>
          <p:spPr>
            <a:xfrm>
              <a:off x="5207794" y="4834013"/>
              <a:ext cx="342900" cy="324569"/>
            </a:xfrm>
            <a:prstGeom prst="up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Up 7">
              <a:extLst>
                <a:ext uri="{FF2B5EF4-FFF2-40B4-BE49-F238E27FC236}">
                  <a16:creationId xmlns:a16="http://schemas.microsoft.com/office/drawing/2014/main" xmlns="" id="{6CE3E261-C6E2-4849-9171-C33C2014BD04}"/>
                </a:ext>
              </a:extLst>
            </p:cNvPr>
            <p:cNvSpPr/>
            <p:nvPr/>
          </p:nvSpPr>
          <p:spPr>
            <a:xfrm>
              <a:off x="4753461" y="5620543"/>
              <a:ext cx="177403" cy="182166"/>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Up 8">
              <a:extLst>
                <a:ext uri="{FF2B5EF4-FFF2-40B4-BE49-F238E27FC236}">
                  <a16:creationId xmlns:a16="http://schemas.microsoft.com/office/drawing/2014/main" xmlns="" id="{0085E942-89DA-46D3-BDB6-4EAD87EBD130}"/>
                </a:ext>
              </a:extLst>
            </p:cNvPr>
            <p:cNvSpPr/>
            <p:nvPr/>
          </p:nvSpPr>
          <p:spPr>
            <a:xfrm>
              <a:off x="5816247" y="5620543"/>
              <a:ext cx="177403" cy="182166"/>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Up 9">
              <a:extLst>
                <a:ext uri="{FF2B5EF4-FFF2-40B4-BE49-F238E27FC236}">
                  <a16:creationId xmlns:a16="http://schemas.microsoft.com/office/drawing/2014/main" xmlns="" id="{C3FA70D1-4AD7-43B5-BA30-183A13CB529E}"/>
                </a:ext>
              </a:extLst>
            </p:cNvPr>
            <p:cNvSpPr/>
            <p:nvPr/>
          </p:nvSpPr>
          <p:spPr>
            <a:xfrm>
              <a:off x="6902936" y="5620543"/>
              <a:ext cx="177403" cy="182166"/>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Up 10">
              <a:extLst>
                <a:ext uri="{FF2B5EF4-FFF2-40B4-BE49-F238E27FC236}">
                  <a16:creationId xmlns:a16="http://schemas.microsoft.com/office/drawing/2014/main" xmlns="" id="{100120EC-4DEA-429D-8961-6A27BCEBD218}"/>
                </a:ext>
              </a:extLst>
            </p:cNvPr>
            <p:cNvSpPr/>
            <p:nvPr/>
          </p:nvSpPr>
          <p:spPr>
            <a:xfrm>
              <a:off x="6326981" y="6172635"/>
              <a:ext cx="342900" cy="324569"/>
            </a:xfrm>
            <a:prstGeom prst="up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Up 11">
              <a:extLst>
                <a:ext uri="{FF2B5EF4-FFF2-40B4-BE49-F238E27FC236}">
                  <a16:creationId xmlns:a16="http://schemas.microsoft.com/office/drawing/2014/main" xmlns="" id="{BD5054BB-38D6-4C1E-A677-85C1F34077E6}"/>
                </a:ext>
              </a:extLst>
            </p:cNvPr>
            <p:cNvSpPr/>
            <p:nvPr/>
          </p:nvSpPr>
          <p:spPr>
            <a:xfrm>
              <a:off x="5546019" y="5185570"/>
              <a:ext cx="270228" cy="218677"/>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row: Up 12">
              <a:extLst>
                <a:ext uri="{FF2B5EF4-FFF2-40B4-BE49-F238E27FC236}">
                  <a16:creationId xmlns:a16="http://schemas.microsoft.com/office/drawing/2014/main" xmlns="" id="{C4FDF6AD-E836-4E71-9A2B-BDEBF6E7ED5C}"/>
                </a:ext>
              </a:extLst>
            </p:cNvPr>
            <p:cNvSpPr/>
            <p:nvPr/>
          </p:nvSpPr>
          <p:spPr>
            <a:xfrm>
              <a:off x="4930864" y="5185570"/>
              <a:ext cx="270228" cy="218677"/>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Up 13">
              <a:extLst>
                <a:ext uri="{FF2B5EF4-FFF2-40B4-BE49-F238E27FC236}">
                  <a16:creationId xmlns:a16="http://schemas.microsoft.com/office/drawing/2014/main" xmlns="" id="{7D11CE2E-29F3-4055-8D8E-3F31E21ADE1B}"/>
                </a:ext>
              </a:extLst>
            </p:cNvPr>
            <p:cNvSpPr/>
            <p:nvPr/>
          </p:nvSpPr>
          <p:spPr>
            <a:xfrm>
              <a:off x="5960886" y="5953958"/>
              <a:ext cx="270228" cy="218677"/>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Up 14">
              <a:extLst>
                <a:ext uri="{FF2B5EF4-FFF2-40B4-BE49-F238E27FC236}">
                  <a16:creationId xmlns:a16="http://schemas.microsoft.com/office/drawing/2014/main" xmlns="" id="{EF09C4B8-C2B0-49D2-8F73-05E483A163E9}"/>
                </a:ext>
              </a:extLst>
            </p:cNvPr>
            <p:cNvSpPr/>
            <p:nvPr/>
          </p:nvSpPr>
          <p:spPr>
            <a:xfrm>
              <a:off x="6697882" y="5951537"/>
              <a:ext cx="270228" cy="218677"/>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a:extLst>
              <a:ext uri="{FF2B5EF4-FFF2-40B4-BE49-F238E27FC236}">
                <a16:creationId xmlns:a16="http://schemas.microsoft.com/office/drawing/2014/main" xmlns="" id="{EE192F1E-1FB5-4970-A4FB-6C1AD2AD16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9766" y="4592313"/>
            <a:ext cx="2166685" cy="1685851"/>
          </a:xfrm>
          <a:prstGeom prst="rect">
            <a:avLst/>
          </a:prstGeom>
        </p:spPr>
      </p:pic>
      <p:sp>
        <p:nvSpPr>
          <p:cNvPr id="19" name="Arrow: Right 18">
            <a:extLst>
              <a:ext uri="{FF2B5EF4-FFF2-40B4-BE49-F238E27FC236}">
                <a16:creationId xmlns:a16="http://schemas.microsoft.com/office/drawing/2014/main" xmlns="" id="{F1A12910-134C-4BFD-97A4-B808FE56DCE7}"/>
              </a:ext>
            </a:extLst>
          </p:cNvPr>
          <p:cNvSpPr/>
          <p:nvPr/>
        </p:nvSpPr>
        <p:spPr>
          <a:xfrm>
            <a:off x="5830611" y="5109604"/>
            <a:ext cx="1090559" cy="6566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Gm</a:t>
            </a:r>
          </a:p>
        </p:txBody>
      </p:sp>
      <p:sp>
        <p:nvSpPr>
          <p:cNvPr id="17" name="Content Placeholder 2">
            <a:extLst>
              <a:ext uri="{FF2B5EF4-FFF2-40B4-BE49-F238E27FC236}">
                <a16:creationId xmlns:a16="http://schemas.microsoft.com/office/drawing/2014/main" xmlns="" id="{8FA55053-6F58-49E1-A901-C91CC5EDB53C}"/>
              </a:ext>
            </a:extLst>
          </p:cNvPr>
          <p:cNvSpPr txBox="1">
            <a:spLocks/>
          </p:cNvSpPr>
          <p:nvPr/>
        </p:nvSpPr>
        <p:spPr>
          <a:xfrm>
            <a:off x="3037158" y="2075167"/>
            <a:ext cx="6677464" cy="25692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However… this effect isn’t that big…</a:t>
            </a:r>
          </a:p>
          <a:p>
            <a:pPr marL="0" indent="0">
              <a:buNone/>
            </a:pPr>
            <a:r>
              <a:rPr lang="en-US" dirty="0" smtClean="0"/>
              <a:t>It is worst with filaments with low thermal mass, which can heat and cool quickly.  It is essentially non-existent with indirectly heated tubes.</a:t>
            </a:r>
            <a:endParaRPr lang="en-US" dirty="0"/>
          </a:p>
        </p:txBody>
      </p:sp>
    </p:spTree>
    <p:extLst>
      <p:ext uri="{BB962C8B-B14F-4D97-AF65-F5344CB8AC3E}">
        <p14:creationId xmlns:p14="http://schemas.microsoft.com/office/powerpoint/2010/main" val="35312301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xit" presetSubtype="0" fill="hold" grpId="0" nodeType="withEffect">
                                  <p:stCondLst>
                                    <p:cond delay="0"/>
                                  </p:stCondLst>
                                  <p:childTnLst>
                                    <p:animEffect transition="out" filter="fade">
                                      <p:cBhvr>
                                        <p:cTn id="20" dur="500"/>
                                        <p:tgtEl>
                                          <p:spTgt spid="3">
                                            <p:txEl>
                                              <p:pRg st="0" end="0"/>
                                            </p:txEl>
                                          </p:spTgt>
                                        </p:tgtEl>
                                      </p:cBhvr>
                                    </p:animEffect>
                                    <p:set>
                                      <p:cBhvr>
                                        <p:cTn id="21" dur="1" fill="hold">
                                          <p:stCondLst>
                                            <p:cond delay="499"/>
                                          </p:stCondLst>
                                        </p:cTn>
                                        <p:tgtEl>
                                          <p:spTgt spid="3">
                                            <p:txEl>
                                              <p:pRg st="0" end="0"/>
                                            </p:txEl>
                                          </p:spTgt>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3">
                                            <p:txEl>
                                              <p:pRg st="1" end="1"/>
                                            </p:txEl>
                                          </p:spTgt>
                                        </p:tgtEl>
                                      </p:cBhvr>
                                    </p:animEffect>
                                    <p:set>
                                      <p:cBhvr>
                                        <p:cTn id="24" dur="1" fill="hold">
                                          <p:stCondLst>
                                            <p:cond delay="499"/>
                                          </p:stCondLst>
                                        </p:cTn>
                                        <p:tgtEl>
                                          <p:spTgt spid="3">
                                            <p:txEl>
                                              <p:pRg st="1" end="1"/>
                                            </p:txEl>
                                          </p:spTgt>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3">
                                            <p:txEl>
                                              <p:pRg st="2" end="2"/>
                                            </p:txEl>
                                          </p:spTgt>
                                        </p:tgtEl>
                                      </p:cBhvr>
                                    </p:animEffect>
                                    <p:set>
                                      <p:cBhvr>
                                        <p:cTn id="27"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9" grpId="0" animBg="1"/>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Filament emission</a:t>
            </a:r>
            <a:endParaRPr lang="en-US" dirty="0"/>
          </a:p>
        </p:txBody>
      </p:sp>
      <p:sp>
        <p:nvSpPr>
          <p:cNvPr id="3" name="Content Placeholder 2"/>
          <p:cNvSpPr>
            <a:spLocks noGrp="1"/>
          </p:cNvSpPr>
          <p:nvPr>
            <p:ph idx="1"/>
          </p:nvPr>
        </p:nvSpPr>
        <p:spPr>
          <a:xfrm>
            <a:off x="5504180" y="1825625"/>
            <a:ext cx="5849620" cy="4351338"/>
          </a:xfrm>
        </p:spPr>
        <p:txBody>
          <a:bodyPr/>
          <a:lstStyle/>
          <a:p>
            <a:r>
              <a:rPr lang="en-US" dirty="0" smtClean="0"/>
              <a:t>When the filament is heated with AC, twice per cycle, both ends of the filament are at 0V (or at least at the same DC voltage)</a:t>
            </a:r>
          </a:p>
          <a:p>
            <a:r>
              <a:rPr lang="en-US" dirty="0" smtClean="0"/>
              <a:t>At this time, the voltage difference between every point on the filament and grid is equal</a:t>
            </a:r>
            <a:endParaRPr lang="en-US" dirty="0"/>
          </a:p>
        </p:txBody>
      </p:sp>
      <p:sp>
        <p:nvSpPr>
          <p:cNvPr id="4" name="Rounded Rectangle 3"/>
          <p:cNvSpPr/>
          <p:nvPr/>
        </p:nvSpPr>
        <p:spPr>
          <a:xfrm>
            <a:off x="1949696" y="2607733"/>
            <a:ext cx="2737452" cy="1833034"/>
          </a:xfrm>
          <a:prstGeom prst="roundRect">
            <a:avLst/>
          </a:prstGeom>
          <a:solidFill>
            <a:srgbClr val="F8F8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2197947" y="2963333"/>
            <a:ext cx="2163233" cy="8467"/>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78380" y="3362211"/>
            <a:ext cx="2082800" cy="24456"/>
          </a:xfrm>
          <a:prstGeom prst="line">
            <a:avLst/>
          </a:prstGeom>
          <a:ln w="44450">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197947" y="4008966"/>
            <a:ext cx="2099733" cy="0"/>
          </a:xfrm>
          <a:prstGeom prst="line">
            <a:avLst/>
          </a:prstGeom>
          <a:ln w="444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40947" y="2260600"/>
            <a:ext cx="0" cy="702733"/>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225463" y="3996264"/>
            <a:ext cx="0" cy="702733"/>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276511" y="3996264"/>
            <a:ext cx="0" cy="702733"/>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461347" y="3361267"/>
            <a:ext cx="736600"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117427" y="1871133"/>
            <a:ext cx="639233" cy="369332"/>
          </a:xfrm>
          <a:prstGeom prst="rect">
            <a:avLst/>
          </a:prstGeom>
          <a:noFill/>
        </p:spPr>
        <p:txBody>
          <a:bodyPr wrap="square" rtlCol="0">
            <a:spAutoFit/>
          </a:bodyPr>
          <a:lstStyle/>
          <a:p>
            <a:r>
              <a:rPr lang="en-US" dirty="0" smtClean="0"/>
              <a:t>B+</a:t>
            </a:r>
            <a:endParaRPr lang="en-US" dirty="0"/>
          </a:p>
        </p:txBody>
      </p:sp>
      <p:sp>
        <p:nvSpPr>
          <p:cNvPr id="21" name="TextBox 20"/>
          <p:cNvSpPr txBox="1"/>
          <p:nvPr/>
        </p:nvSpPr>
        <p:spPr>
          <a:xfrm>
            <a:off x="781897" y="3154918"/>
            <a:ext cx="639233" cy="369332"/>
          </a:xfrm>
          <a:prstGeom prst="rect">
            <a:avLst/>
          </a:prstGeom>
          <a:noFill/>
        </p:spPr>
        <p:txBody>
          <a:bodyPr wrap="square" rtlCol="0">
            <a:spAutoFit/>
          </a:bodyPr>
          <a:lstStyle/>
          <a:p>
            <a:r>
              <a:rPr lang="en-US" dirty="0"/>
              <a:t>-</a:t>
            </a:r>
            <a:r>
              <a:rPr lang="en-US" dirty="0" smtClean="0"/>
              <a:t>Bias</a:t>
            </a:r>
            <a:endParaRPr lang="en-US" dirty="0"/>
          </a:p>
        </p:txBody>
      </p:sp>
      <p:sp>
        <p:nvSpPr>
          <p:cNvPr id="22" name="TextBox 21"/>
          <p:cNvSpPr txBox="1"/>
          <p:nvPr/>
        </p:nvSpPr>
        <p:spPr>
          <a:xfrm>
            <a:off x="2025237" y="4651210"/>
            <a:ext cx="639233" cy="369332"/>
          </a:xfrm>
          <a:prstGeom prst="rect">
            <a:avLst/>
          </a:prstGeom>
          <a:noFill/>
        </p:spPr>
        <p:txBody>
          <a:bodyPr wrap="square" rtlCol="0">
            <a:spAutoFit/>
          </a:bodyPr>
          <a:lstStyle/>
          <a:p>
            <a:r>
              <a:rPr lang="en-US" dirty="0" smtClean="0"/>
              <a:t>0V</a:t>
            </a:r>
            <a:endParaRPr lang="en-US" dirty="0"/>
          </a:p>
        </p:txBody>
      </p:sp>
      <p:sp>
        <p:nvSpPr>
          <p:cNvPr id="23" name="TextBox 22"/>
          <p:cNvSpPr txBox="1"/>
          <p:nvPr/>
        </p:nvSpPr>
        <p:spPr>
          <a:xfrm>
            <a:off x="4080059" y="4652605"/>
            <a:ext cx="639233" cy="369332"/>
          </a:xfrm>
          <a:prstGeom prst="rect">
            <a:avLst/>
          </a:prstGeom>
          <a:noFill/>
        </p:spPr>
        <p:txBody>
          <a:bodyPr wrap="square" rtlCol="0">
            <a:spAutoFit/>
          </a:bodyPr>
          <a:lstStyle/>
          <a:p>
            <a:r>
              <a:rPr lang="en-US" dirty="0" smtClean="0"/>
              <a:t>0V</a:t>
            </a:r>
            <a:endParaRPr lang="en-US" dirty="0"/>
          </a:p>
        </p:txBody>
      </p:sp>
      <p:sp>
        <p:nvSpPr>
          <p:cNvPr id="24" name="Up Arrow 23"/>
          <p:cNvSpPr/>
          <p:nvPr/>
        </p:nvSpPr>
        <p:spPr>
          <a:xfrm>
            <a:off x="2338705" y="3777078"/>
            <a:ext cx="147310" cy="219186"/>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Up Arrow 24"/>
          <p:cNvSpPr/>
          <p:nvPr/>
        </p:nvSpPr>
        <p:spPr>
          <a:xfrm>
            <a:off x="2645568" y="3777078"/>
            <a:ext cx="147310" cy="219186"/>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Up Arrow 25"/>
          <p:cNvSpPr/>
          <p:nvPr/>
        </p:nvSpPr>
        <p:spPr>
          <a:xfrm>
            <a:off x="2960392" y="3783429"/>
            <a:ext cx="147310" cy="219186"/>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Up Arrow 26"/>
          <p:cNvSpPr/>
          <p:nvPr/>
        </p:nvSpPr>
        <p:spPr>
          <a:xfrm>
            <a:off x="3318422" y="3777078"/>
            <a:ext cx="147310" cy="219186"/>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Up Arrow 27"/>
          <p:cNvSpPr/>
          <p:nvPr/>
        </p:nvSpPr>
        <p:spPr>
          <a:xfrm>
            <a:off x="3658702" y="3777078"/>
            <a:ext cx="147310" cy="219186"/>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Up Arrow 30"/>
          <p:cNvSpPr/>
          <p:nvPr/>
        </p:nvSpPr>
        <p:spPr>
          <a:xfrm>
            <a:off x="4016732" y="3777078"/>
            <a:ext cx="147310" cy="219186"/>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38171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Filament voltage influences effective bias</a:t>
            </a:r>
            <a:endParaRPr lang="en-US" dirty="0"/>
          </a:p>
        </p:txBody>
      </p:sp>
      <p:sp>
        <p:nvSpPr>
          <p:cNvPr id="3" name="Content Placeholder 2"/>
          <p:cNvSpPr>
            <a:spLocks noGrp="1"/>
          </p:cNvSpPr>
          <p:nvPr>
            <p:ph idx="1"/>
          </p:nvPr>
        </p:nvSpPr>
        <p:spPr>
          <a:xfrm>
            <a:off x="5504180" y="1825625"/>
            <a:ext cx="5849620" cy="4351338"/>
          </a:xfrm>
        </p:spPr>
        <p:txBody>
          <a:bodyPr>
            <a:normAutofit fontScale="92500" lnSpcReduction="10000"/>
          </a:bodyPr>
          <a:lstStyle/>
          <a:p>
            <a:r>
              <a:rPr lang="en-US" dirty="0" smtClean="0"/>
              <a:t>As the voltage applied to the filament changes, so does the </a:t>
            </a:r>
            <a:r>
              <a:rPr lang="en-US" i="1" dirty="0" smtClean="0"/>
              <a:t>relative</a:t>
            </a:r>
            <a:r>
              <a:rPr lang="en-US" dirty="0" smtClean="0"/>
              <a:t> voltage between each part of the filament and the grid</a:t>
            </a:r>
          </a:p>
          <a:p>
            <a:r>
              <a:rPr lang="en-US" dirty="0" smtClean="0"/>
              <a:t>Effectively, the bias voltage is now different at different points on the filament, and one end emits more electrons than the other</a:t>
            </a:r>
          </a:p>
          <a:p>
            <a:r>
              <a:rPr lang="en-US" dirty="0" smtClean="0"/>
              <a:t>If the tube were perfect, the </a:t>
            </a:r>
            <a:r>
              <a:rPr lang="en-US" i="1" dirty="0" smtClean="0"/>
              <a:t>average </a:t>
            </a:r>
            <a:r>
              <a:rPr lang="en-US" dirty="0" smtClean="0"/>
              <a:t>grid-filament voltage should be the same throughout the AC cycle – and there would then be no hum </a:t>
            </a:r>
            <a:r>
              <a:rPr lang="en-US" smtClean="0"/>
              <a:t>from this</a:t>
            </a:r>
            <a:endParaRPr lang="en-US" dirty="0"/>
          </a:p>
        </p:txBody>
      </p:sp>
      <p:sp>
        <p:nvSpPr>
          <p:cNvPr id="4" name="Rounded Rectangle 3"/>
          <p:cNvSpPr/>
          <p:nvPr/>
        </p:nvSpPr>
        <p:spPr>
          <a:xfrm>
            <a:off x="1949696" y="2607733"/>
            <a:ext cx="2737452" cy="1833034"/>
          </a:xfrm>
          <a:prstGeom prst="roundRect">
            <a:avLst/>
          </a:prstGeom>
          <a:solidFill>
            <a:srgbClr val="F8F8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2197947" y="2963333"/>
            <a:ext cx="2163233" cy="8467"/>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78380" y="3362211"/>
            <a:ext cx="2082800" cy="24456"/>
          </a:xfrm>
          <a:prstGeom prst="line">
            <a:avLst/>
          </a:prstGeom>
          <a:ln w="44450">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40947" y="2260600"/>
            <a:ext cx="0" cy="702733"/>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225463" y="3996264"/>
            <a:ext cx="0" cy="702733"/>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276511" y="3996264"/>
            <a:ext cx="0" cy="702733"/>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461347" y="3361267"/>
            <a:ext cx="736600"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117427" y="1871133"/>
            <a:ext cx="639233" cy="369332"/>
          </a:xfrm>
          <a:prstGeom prst="rect">
            <a:avLst/>
          </a:prstGeom>
          <a:noFill/>
        </p:spPr>
        <p:txBody>
          <a:bodyPr wrap="square" rtlCol="0">
            <a:spAutoFit/>
          </a:bodyPr>
          <a:lstStyle/>
          <a:p>
            <a:r>
              <a:rPr lang="en-US" dirty="0" smtClean="0"/>
              <a:t>B+</a:t>
            </a:r>
            <a:endParaRPr lang="en-US" dirty="0"/>
          </a:p>
        </p:txBody>
      </p:sp>
      <p:sp>
        <p:nvSpPr>
          <p:cNvPr id="21" name="TextBox 20"/>
          <p:cNvSpPr txBox="1"/>
          <p:nvPr/>
        </p:nvSpPr>
        <p:spPr>
          <a:xfrm>
            <a:off x="781897" y="3154918"/>
            <a:ext cx="639233" cy="369332"/>
          </a:xfrm>
          <a:prstGeom prst="rect">
            <a:avLst/>
          </a:prstGeom>
          <a:noFill/>
        </p:spPr>
        <p:txBody>
          <a:bodyPr wrap="square" rtlCol="0">
            <a:spAutoFit/>
          </a:bodyPr>
          <a:lstStyle/>
          <a:p>
            <a:r>
              <a:rPr lang="en-US" dirty="0"/>
              <a:t>-</a:t>
            </a:r>
            <a:r>
              <a:rPr lang="en-US" dirty="0" smtClean="0"/>
              <a:t>Bias</a:t>
            </a:r>
            <a:endParaRPr lang="en-US" dirty="0"/>
          </a:p>
        </p:txBody>
      </p:sp>
      <p:sp>
        <p:nvSpPr>
          <p:cNvPr id="22" name="TextBox 21"/>
          <p:cNvSpPr txBox="1"/>
          <p:nvPr/>
        </p:nvSpPr>
        <p:spPr>
          <a:xfrm>
            <a:off x="1843391" y="4651210"/>
            <a:ext cx="821079" cy="369332"/>
          </a:xfrm>
          <a:prstGeom prst="rect">
            <a:avLst/>
          </a:prstGeom>
          <a:noFill/>
        </p:spPr>
        <p:txBody>
          <a:bodyPr wrap="square" rtlCol="0">
            <a:spAutoFit/>
          </a:bodyPr>
          <a:lstStyle/>
          <a:p>
            <a:r>
              <a:rPr lang="en-US" dirty="0" smtClean="0"/>
              <a:t>+2.5V</a:t>
            </a:r>
            <a:endParaRPr lang="en-US" dirty="0"/>
          </a:p>
        </p:txBody>
      </p:sp>
      <p:sp>
        <p:nvSpPr>
          <p:cNvPr id="23" name="TextBox 22"/>
          <p:cNvSpPr txBox="1"/>
          <p:nvPr/>
        </p:nvSpPr>
        <p:spPr>
          <a:xfrm>
            <a:off x="3915972" y="4652605"/>
            <a:ext cx="755696" cy="369332"/>
          </a:xfrm>
          <a:prstGeom prst="rect">
            <a:avLst/>
          </a:prstGeom>
          <a:noFill/>
        </p:spPr>
        <p:txBody>
          <a:bodyPr wrap="square" rtlCol="0">
            <a:spAutoFit/>
          </a:bodyPr>
          <a:lstStyle/>
          <a:p>
            <a:r>
              <a:rPr lang="en-US" dirty="0" smtClean="0"/>
              <a:t>-2.5V</a:t>
            </a:r>
            <a:endParaRPr lang="en-US" dirty="0"/>
          </a:p>
        </p:txBody>
      </p:sp>
      <p:sp>
        <p:nvSpPr>
          <p:cNvPr id="24" name="Up Arrow 23"/>
          <p:cNvSpPr/>
          <p:nvPr/>
        </p:nvSpPr>
        <p:spPr>
          <a:xfrm>
            <a:off x="2335530" y="3888844"/>
            <a:ext cx="147310" cy="107419"/>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Up Arrow 24"/>
          <p:cNvSpPr/>
          <p:nvPr/>
        </p:nvSpPr>
        <p:spPr>
          <a:xfrm>
            <a:off x="2651045" y="3854450"/>
            <a:ext cx="147310" cy="14181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Up Arrow 25"/>
          <p:cNvSpPr/>
          <p:nvPr/>
        </p:nvSpPr>
        <p:spPr>
          <a:xfrm>
            <a:off x="3382274" y="3733800"/>
            <a:ext cx="147310" cy="262464"/>
          </a:xfrm>
          <a:prstGeom prst="up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Up Arrow 26"/>
          <p:cNvSpPr/>
          <p:nvPr/>
        </p:nvSpPr>
        <p:spPr>
          <a:xfrm>
            <a:off x="3028177" y="3797128"/>
            <a:ext cx="147310" cy="205486"/>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Up Arrow 29"/>
          <p:cNvSpPr/>
          <p:nvPr/>
        </p:nvSpPr>
        <p:spPr>
          <a:xfrm>
            <a:off x="3690912" y="3698875"/>
            <a:ext cx="147310" cy="297389"/>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Up Arrow 30"/>
          <p:cNvSpPr/>
          <p:nvPr/>
        </p:nvSpPr>
        <p:spPr>
          <a:xfrm>
            <a:off x="4016732" y="3676650"/>
            <a:ext cx="147310" cy="319614"/>
          </a:xfrm>
          <a:prstGeom prst="upArrow">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197947" y="4008966"/>
            <a:ext cx="2099733" cy="0"/>
          </a:xfrm>
          <a:prstGeom prst="line">
            <a:avLst/>
          </a:prstGeom>
          <a:ln w="444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0110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Tubes are imperfect!</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9031" r="20532"/>
          <a:stretch/>
        </p:blipFill>
        <p:spPr>
          <a:xfrm>
            <a:off x="8427720" y="1690688"/>
            <a:ext cx="2926080" cy="4351338"/>
          </a:xfrm>
        </p:spPr>
      </p:pic>
      <p:sp>
        <p:nvSpPr>
          <p:cNvPr id="5" name="Content Placeholder 2"/>
          <p:cNvSpPr txBox="1">
            <a:spLocks/>
          </p:cNvSpPr>
          <p:nvPr/>
        </p:nvSpPr>
        <p:spPr>
          <a:xfrm>
            <a:off x="838200" y="1969558"/>
            <a:ext cx="72390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A real directly heated triode is far from perfectly constructed!</a:t>
            </a:r>
          </a:p>
          <a:p>
            <a:r>
              <a:rPr lang="en-US" dirty="0" smtClean="0"/>
              <a:t>Filaments are often not symmetrical top-to-bottom and not perfectly centered within the grid structure</a:t>
            </a:r>
          </a:p>
          <a:p>
            <a:r>
              <a:rPr lang="en-US" dirty="0" smtClean="0"/>
              <a:t>Some grid wires may be closer or farther from the filament on one end</a:t>
            </a:r>
          </a:p>
          <a:p>
            <a:r>
              <a:rPr lang="en-US" dirty="0" smtClean="0"/>
              <a:t>Emissivity may vary from one end of the filament to the other</a:t>
            </a:r>
            <a:endParaRPr lang="en-US" dirty="0"/>
          </a:p>
        </p:txBody>
      </p:sp>
    </p:spTree>
    <p:extLst>
      <p:ext uri="{BB962C8B-B14F-4D97-AF65-F5344CB8AC3E}">
        <p14:creationId xmlns:p14="http://schemas.microsoft.com/office/powerpoint/2010/main" val="23773361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result: intermodulation</a:t>
            </a:r>
            <a:endParaRPr lang="en-US" dirty="0"/>
          </a:p>
        </p:txBody>
      </p:sp>
      <p:sp>
        <p:nvSpPr>
          <p:cNvPr id="3" name="Content Placeholder 2"/>
          <p:cNvSpPr>
            <a:spLocks noGrp="1"/>
          </p:cNvSpPr>
          <p:nvPr>
            <p:ph idx="1"/>
          </p:nvPr>
        </p:nvSpPr>
        <p:spPr>
          <a:xfrm>
            <a:off x="5504180" y="1825625"/>
            <a:ext cx="5849620" cy="4351338"/>
          </a:xfrm>
        </p:spPr>
        <p:txBody>
          <a:bodyPr>
            <a:normAutofit/>
          </a:bodyPr>
          <a:lstStyle/>
          <a:p>
            <a:r>
              <a:rPr lang="en-US" dirty="0" smtClean="0"/>
              <a:t>Asymmetries result in varying emission at different points in the AC waveform</a:t>
            </a:r>
          </a:p>
          <a:p>
            <a:r>
              <a:rPr lang="en-US" dirty="0" smtClean="0"/>
              <a:t>The result is varying gm at different points in the waveform</a:t>
            </a:r>
          </a:p>
          <a:p>
            <a:r>
              <a:rPr lang="en-US" dirty="0" smtClean="0"/>
              <a:t>As before, this gm variation modulates the desired signal</a:t>
            </a:r>
            <a:endParaRPr lang="en-US" dirty="0"/>
          </a:p>
        </p:txBody>
      </p:sp>
      <p:sp>
        <p:nvSpPr>
          <p:cNvPr id="4" name="Rounded Rectangle 3"/>
          <p:cNvSpPr/>
          <p:nvPr/>
        </p:nvSpPr>
        <p:spPr>
          <a:xfrm>
            <a:off x="1949696" y="2607733"/>
            <a:ext cx="2737452" cy="1833034"/>
          </a:xfrm>
          <a:prstGeom prst="roundRect">
            <a:avLst/>
          </a:prstGeom>
          <a:solidFill>
            <a:srgbClr val="F8F8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2197947" y="2963333"/>
            <a:ext cx="2163233" cy="8467"/>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78380" y="3362211"/>
            <a:ext cx="2082800" cy="24456"/>
          </a:xfrm>
          <a:prstGeom prst="line">
            <a:avLst/>
          </a:prstGeom>
          <a:ln w="44450">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340947" y="2260600"/>
            <a:ext cx="0" cy="702733"/>
          </a:xfrm>
          <a:prstGeom prst="line">
            <a:avLst/>
          </a:prstGeom>
          <a:ln w="508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225463" y="3996264"/>
            <a:ext cx="0" cy="702733"/>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276511" y="3996264"/>
            <a:ext cx="0" cy="702733"/>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461347" y="3361267"/>
            <a:ext cx="736600" cy="0"/>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117427" y="1871133"/>
            <a:ext cx="639233" cy="369332"/>
          </a:xfrm>
          <a:prstGeom prst="rect">
            <a:avLst/>
          </a:prstGeom>
          <a:noFill/>
        </p:spPr>
        <p:txBody>
          <a:bodyPr wrap="square" rtlCol="0">
            <a:spAutoFit/>
          </a:bodyPr>
          <a:lstStyle/>
          <a:p>
            <a:r>
              <a:rPr lang="en-US" dirty="0" smtClean="0"/>
              <a:t>B+</a:t>
            </a:r>
            <a:endParaRPr lang="en-US" dirty="0"/>
          </a:p>
        </p:txBody>
      </p:sp>
      <p:sp>
        <p:nvSpPr>
          <p:cNvPr id="21" name="TextBox 20"/>
          <p:cNvSpPr txBox="1"/>
          <p:nvPr/>
        </p:nvSpPr>
        <p:spPr>
          <a:xfrm>
            <a:off x="781897" y="3154918"/>
            <a:ext cx="639233" cy="369332"/>
          </a:xfrm>
          <a:prstGeom prst="rect">
            <a:avLst/>
          </a:prstGeom>
          <a:noFill/>
        </p:spPr>
        <p:txBody>
          <a:bodyPr wrap="square" rtlCol="0">
            <a:spAutoFit/>
          </a:bodyPr>
          <a:lstStyle/>
          <a:p>
            <a:r>
              <a:rPr lang="en-US" dirty="0"/>
              <a:t>-</a:t>
            </a:r>
            <a:r>
              <a:rPr lang="en-US" dirty="0" smtClean="0"/>
              <a:t>Bias</a:t>
            </a:r>
            <a:endParaRPr lang="en-US" dirty="0"/>
          </a:p>
        </p:txBody>
      </p:sp>
      <p:sp>
        <p:nvSpPr>
          <p:cNvPr id="22" name="TextBox 21"/>
          <p:cNvSpPr txBox="1"/>
          <p:nvPr/>
        </p:nvSpPr>
        <p:spPr>
          <a:xfrm>
            <a:off x="1843391" y="4651210"/>
            <a:ext cx="821079" cy="369332"/>
          </a:xfrm>
          <a:prstGeom prst="rect">
            <a:avLst/>
          </a:prstGeom>
          <a:noFill/>
        </p:spPr>
        <p:txBody>
          <a:bodyPr wrap="square" rtlCol="0">
            <a:spAutoFit/>
          </a:bodyPr>
          <a:lstStyle/>
          <a:p>
            <a:r>
              <a:rPr lang="en-US" dirty="0" smtClean="0"/>
              <a:t>+2.5V</a:t>
            </a:r>
            <a:endParaRPr lang="en-US" dirty="0"/>
          </a:p>
        </p:txBody>
      </p:sp>
      <p:sp>
        <p:nvSpPr>
          <p:cNvPr id="23" name="TextBox 22"/>
          <p:cNvSpPr txBox="1"/>
          <p:nvPr/>
        </p:nvSpPr>
        <p:spPr>
          <a:xfrm>
            <a:off x="3915972" y="4652605"/>
            <a:ext cx="755696" cy="369332"/>
          </a:xfrm>
          <a:prstGeom prst="rect">
            <a:avLst/>
          </a:prstGeom>
          <a:noFill/>
        </p:spPr>
        <p:txBody>
          <a:bodyPr wrap="square" rtlCol="0">
            <a:spAutoFit/>
          </a:bodyPr>
          <a:lstStyle/>
          <a:p>
            <a:r>
              <a:rPr lang="en-US" dirty="0" smtClean="0"/>
              <a:t>-2.5V</a:t>
            </a:r>
            <a:endParaRPr lang="en-US" dirty="0"/>
          </a:p>
        </p:txBody>
      </p:sp>
      <p:sp>
        <p:nvSpPr>
          <p:cNvPr id="24" name="Up Arrow 23"/>
          <p:cNvSpPr/>
          <p:nvPr/>
        </p:nvSpPr>
        <p:spPr>
          <a:xfrm>
            <a:off x="2631932" y="4004728"/>
            <a:ext cx="147310" cy="107419"/>
          </a:xfrm>
          <a:prstGeom prst="up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Up Arrow 24"/>
          <p:cNvSpPr/>
          <p:nvPr/>
        </p:nvSpPr>
        <p:spPr>
          <a:xfrm>
            <a:off x="2217083" y="3881197"/>
            <a:ext cx="147310" cy="14181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Up Arrow 25"/>
          <p:cNvSpPr/>
          <p:nvPr/>
        </p:nvSpPr>
        <p:spPr>
          <a:xfrm>
            <a:off x="3330444" y="3645846"/>
            <a:ext cx="147310" cy="262464"/>
          </a:xfrm>
          <a:prstGeom prst="up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Up Arrow 26"/>
          <p:cNvSpPr/>
          <p:nvPr/>
        </p:nvSpPr>
        <p:spPr>
          <a:xfrm>
            <a:off x="3039876" y="3805201"/>
            <a:ext cx="147310" cy="205486"/>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Up Arrow 29"/>
          <p:cNvSpPr/>
          <p:nvPr/>
        </p:nvSpPr>
        <p:spPr>
          <a:xfrm>
            <a:off x="4017933" y="3610555"/>
            <a:ext cx="147310" cy="297389"/>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Up Arrow 30"/>
          <p:cNvSpPr/>
          <p:nvPr/>
        </p:nvSpPr>
        <p:spPr>
          <a:xfrm>
            <a:off x="3653710" y="3546476"/>
            <a:ext cx="147310" cy="319614"/>
          </a:xfrm>
          <a:prstGeom prst="upArrow">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2230967" y="3907944"/>
            <a:ext cx="2040466" cy="253038"/>
          </a:xfrm>
          <a:custGeom>
            <a:avLst/>
            <a:gdLst>
              <a:gd name="connsiteX0" fmla="*/ 0 w 2040466"/>
              <a:gd name="connsiteY0" fmla="*/ 130656 h 253038"/>
              <a:gd name="connsiteX1" fmla="*/ 516466 w 2040466"/>
              <a:gd name="connsiteY1" fmla="*/ 249189 h 253038"/>
              <a:gd name="connsiteX2" fmla="*/ 1375833 w 2040466"/>
              <a:gd name="connsiteY2" fmla="*/ 3656 h 253038"/>
              <a:gd name="connsiteX3" fmla="*/ 2040466 w 2040466"/>
              <a:gd name="connsiteY3" fmla="*/ 101023 h 253038"/>
            </a:gdLst>
            <a:ahLst/>
            <a:cxnLst>
              <a:cxn ang="0">
                <a:pos x="connsiteX0" y="connsiteY0"/>
              </a:cxn>
              <a:cxn ang="0">
                <a:pos x="connsiteX1" y="connsiteY1"/>
              </a:cxn>
              <a:cxn ang="0">
                <a:pos x="connsiteX2" y="connsiteY2"/>
              </a:cxn>
              <a:cxn ang="0">
                <a:pos x="connsiteX3" y="connsiteY3"/>
              </a:cxn>
            </a:cxnLst>
            <a:rect l="l" t="t" r="r" b="b"/>
            <a:pathLst>
              <a:path w="2040466" h="253038">
                <a:moveTo>
                  <a:pt x="0" y="130656"/>
                </a:moveTo>
                <a:cubicBezTo>
                  <a:pt x="143580" y="200506"/>
                  <a:pt x="287161" y="270356"/>
                  <a:pt x="516466" y="249189"/>
                </a:cubicBezTo>
                <a:cubicBezTo>
                  <a:pt x="745771" y="228022"/>
                  <a:pt x="1121833" y="28350"/>
                  <a:pt x="1375833" y="3656"/>
                </a:cubicBezTo>
                <a:cubicBezTo>
                  <a:pt x="1629833" y="-21038"/>
                  <a:pt x="1929694" y="86912"/>
                  <a:pt x="2040466" y="101023"/>
                </a:cubicBezTo>
              </a:path>
            </a:pathLst>
          </a:custGeom>
          <a:noFill/>
          <a:ln w="539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64695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FF4A4C-FF23-4288-9385-1D8783CE7813}"/>
              </a:ext>
            </a:extLst>
          </p:cNvPr>
          <p:cNvSpPr>
            <a:spLocks noGrp="1"/>
          </p:cNvSpPr>
          <p:nvPr>
            <p:ph type="title"/>
          </p:nvPr>
        </p:nvSpPr>
        <p:spPr/>
        <p:txBody>
          <a:bodyPr/>
          <a:lstStyle/>
          <a:p>
            <a:r>
              <a:rPr lang="en-US" dirty="0" smtClean="0"/>
              <a:t>Coupled-hum IMD</a:t>
            </a:r>
            <a:endParaRPr lang="en-US" dirty="0"/>
          </a:p>
        </p:txBody>
      </p:sp>
      <p:sp>
        <p:nvSpPr>
          <p:cNvPr id="3" name="Content Placeholder 2">
            <a:extLst>
              <a:ext uri="{FF2B5EF4-FFF2-40B4-BE49-F238E27FC236}">
                <a16:creationId xmlns:a16="http://schemas.microsoft.com/office/drawing/2014/main" xmlns="" id="{8FA55053-6F58-49E1-A901-C91CC5EDB53C}"/>
              </a:ext>
            </a:extLst>
          </p:cNvPr>
          <p:cNvSpPr>
            <a:spLocks noGrp="1"/>
          </p:cNvSpPr>
          <p:nvPr>
            <p:ph idx="1"/>
          </p:nvPr>
        </p:nvSpPr>
        <p:spPr/>
        <p:txBody>
          <a:bodyPr/>
          <a:lstStyle/>
          <a:p>
            <a:r>
              <a:rPr lang="en-US" dirty="0" smtClean="0"/>
              <a:t>Any line frequency interference that is coupled into the audio path will also intermodulate with the desired signal, due to harmonic distortion in the amplifier</a:t>
            </a:r>
          </a:p>
          <a:p>
            <a:r>
              <a:rPr lang="en-US" dirty="0" smtClean="0"/>
              <a:t>Coupling can be capacitive – like AC mains wiring run next to signal wiring – or magnetic, especially between power supply transformers or chokes and input or interstage </a:t>
            </a:r>
            <a:r>
              <a:rPr lang="en-US" dirty="0" smtClean="0"/>
              <a:t>transformers</a:t>
            </a:r>
          </a:p>
          <a:p>
            <a:r>
              <a:rPr lang="en-US" dirty="0" smtClean="0"/>
              <a:t>Ripple on B+ also causes this</a:t>
            </a:r>
            <a:endParaRPr lang="en-US" dirty="0" smtClean="0"/>
          </a:p>
          <a:p>
            <a:r>
              <a:rPr lang="en-US" dirty="0" smtClean="0"/>
              <a:t>This is probably the main form of hum IMD in indirectly heated tube circuits?</a:t>
            </a:r>
          </a:p>
        </p:txBody>
      </p:sp>
    </p:spTree>
    <p:extLst>
      <p:ext uri="{BB962C8B-B14F-4D97-AF65-F5344CB8AC3E}">
        <p14:creationId xmlns:p14="http://schemas.microsoft.com/office/powerpoint/2010/main" val="16062199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A0C019-88AD-468F-8FE5-425997327405}"/>
              </a:ext>
            </a:extLst>
          </p:cNvPr>
          <p:cNvSpPr>
            <a:spLocks noGrp="1"/>
          </p:cNvSpPr>
          <p:nvPr>
            <p:ph type="title"/>
          </p:nvPr>
        </p:nvSpPr>
        <p:spPr/>
        <p:txBody>
          <a:bodyPr/>
          <a:lstStyle/>
          <a:p>
            <a:r>
              <a:rPr lang="en-US" dirty="0"/>
              <a:t>Biography</a:t>
            </a:r>
          </a:p>
        </p:txBody>
      </p:sp>
      <p:sp>
        <p:nvSpPr>
          <p:cNvPr id="3" name="Content Placeholder 2">
            <a:extLst>
              <a:ext uri="{FF2B5EF4-FFF2-40B4-BE49-F238E27FC236}">
                <a16:creationId xmlns:a16="http://schemas.microsoft.com/office/drawing/2014/main" xmlns="" id="{2395F6EB-27B9-4E71-8B5D-CDFC0612347B}"/>
              </a:ext>
            </a:extLst>
          </p:cNvPr>
          <p:cNvSpPr>
            <a:spLocks noGrp="1"/>
          </p:cNvSpPr>
          <p:nvPr>
            <p:ph idx="1"/>
          </p:nvPr>
        </p:nvSpPr>
        <p:spPr>
          <a:xfrm>
            <a:off x="838200" y="1825625"/>
            <a:ext cx="7076440" cy="4351338"/>
          </a:xfrm>
        </p:spPr>
        <p:txBody>
          <a:bodyPr>
            <a:normAutofit fontScale="92500" lnSpcReduction="10000"/>
          </a:bodyPr>
          <a:lstStyle/>
          <a:p>
            <a:r>
              <a:rPr lang="en-US" dirty="0"/>
              <a:t>I’ve been coming to ETF since 2003</a:t>
            </a:r>
          </a:p>
          <a:p>
            <a:r>
              <a:rPr lang="en-US" dirty="0"/>
              <a:t>I’ve been an Electrical Engineer for almost 40 years, live in Colorado, USA and work from a lab in my home</a:t>
            </a:r>
          </a:p>
          <a:p>
            <a:r>
              <a:rPr lang="en-US" dirty="0"/>
              <a:t>Mostly a board level hardware guy </a:t>
            </a:r>
            <a:r>
              <a:rPr lang="en-US" dirty="0" smtClean="0"/>
              <a:t>in consumer and computers, but </a:t>
            </a:r>
            <a:r>
              <a:rPr lang="en-US" dirty="0"/>
              <a:t>I’ve spent the last 15 years working for semiconductor companies </a:t>
            </a:r>
          </a:p>
          <a:p>
            <a:r>
              <a:rPr lang="en-US" dirty="0"/>
              <a:t>Have a hobby business doing DIY audio stuff</a:t>
            </a:r>
          </a:p>
          <a:p>
            <a:endParaRPr lang="en-US" dirty="0"/>
          </a:p>
          <a:p>
            <a:pPr marL="0" indent="0">
              <a:buNone/>
            </a:pPr>
            <a:r>
              <a:rPr lang="en-US" dirty="0">
                <a:hlinkClick r:id="rId3"/>
              </a:rPr>
              <a:t>www.pmillett.com</a:t>
            </a:r>
            <a:endParaRPr lang="en-US" dirty="0"/>
          </a:p>
          <a:p>
            <a:pPr marL="0" indent="0">
              <a:buNone/>
            </a:pPr>
            <a:r>
              <a:rPr lang="en-US" dirty="0"/>
              <a:t>pmillett@hotmail.com</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560310" y="2069783"/>
            <a:ext cx="4693920" cy="3520440"/>
          </a:xfrm>
          <a:prstGeom prst="rect">
            <a:avLst/>
          </a:prstGeom>
        </p:spPr>
      </p:pic>
    </p:spTree>
    <p:extLst>
      <p:ext uri="{BB962C8B-B14F-4D97-AF65-F5344CB8AC3E}">
        <p14:creationId xmlns:p14="http://schemas.microsoft.com/office/powerpoint/2010/main" val="7514667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FF4A4C-FF23-4288-9385-1D8783CE7813}"/>
              </a:ext>
            </a:extLst>
          </p:cNvPr>
          <p:cNvSpPr>
            <a:spLocks noGrp="1"/>
          </p:cNvSpPr>
          <p:nvPr>
            <p:ph type="title"/>
          </p:nvPr>
        </p:nvSpPr>
        <p:spPr/>
        <p:txBody>
          <a:bodyPr/>
          <a:lstStyle/>
          <a:p>
            <a:r>
              <a:rPr lang="en-US" dirty="0" smtClean="0"/>
              <a:t>Harmonic distortion induced hum IMD</a:t>
            </a:r>
            <a:endParaRPr lang="en-US" dirty="0"/>
          </a:p>
        </p:txBody>
      </p:sp>
      <p:sp>
        <p:nvSpPr>
          <p:cNvPr id="3" name="Content Placeholder 2">
            <a:extLst>
              <a:ext uri="{FF2B5EF4-FFF2-40B4-BE49-F238E27FC236}">
                <a16:creationId xmlns:a16="http://schemas.microsoft.com/office/drawing/2014/main" xmlns="" id="{8FA55053-6F58-49E1-A901-C91CC5EDB53C}"/>
              </a:ext>
            </a:extLst>
          </p:cNvPr>
          <p:cNvSpPr>
            <a:spLocks noGrp="1"/>
          </p:cNvSpPr>
          <p:nvPr>
            <p:ph idx="1"/>
          </p:nvPr>
        </p:nvSpPr>
        <p:spPr>
          <a:xfrm>
            <a:off x="838200" y="1825625"/>
            <a:ext cx="4211320" cy="4351338"/>
          </a:xfrm>
        </p:spPr>
        <p:txBody>
          <a:bodyPr>
            <a:normAutofit/>
          </a:bodyPr>
          <a:lstStyle/>
          <a:p>
            <a:r>
              <a:rPr lang="en-US" dirty="0" smtClean="0"/>
              <a:t>You can see the effect here.  This shows a 1kHz signal with a huge amount of 60Hz hum.</a:t>
            </a:r>
          </a:p>
          <a:p>
            <a:r>
              <a:rPr lang="en-US" dirty="0" smtClean="0"/>
              <a:t>The amplitude of the 1kHz signal is being modulated by the 60Hz signal.</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7604" y="1627824"/>
            <a:ext cx="6296235" cy="4722176"/>
          </a:xfrm>
          <a:prstGeom prst="rect">
            <a:avLst/>
          </a:prstGeom>
        </p:spPr>
      </p:pic>
    </p:spTree>
    <p:extLst>
      <p:ext uri="{BB962C8B-B14F-4D97-AF65-F5344CB8AC3E}">
        <p14:creationId xmlns:p14="http://schemas.microsoft.com/office/powerpoint/2010/main" val="12166581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046" y="2844555"/>
            <a:ext cx="10515600" cy="1325563"/>
          </a:xfrm>
        </p:spPr>
        <p:txBody>
          <a:bodyPr/>
          <a:lstStyle/>
          <a:p>
            <a:pPr algn="ctr"/>
            <a:r>
              <a:rPr lang="en-US" b="1" dirty="0" smtClean="0"/>
              <a:t>Let’s hear this distortion…</a:t>
            </a:r>
            <a:endParaRPr lang="en-US" b="1" dirty="0"/>
          </a:p>
        </p:txBody>
      </p:sp>
    </p:spTree>
    <p:extLst>
      <p:ext uri="{BB962C8B-B14F-4D97-AF65-F5344CB8AC3E}">
        <p14:creationId xmlns:p14="http://schemas.microsoft.com/office/powerpoint/2010/main" val="35378546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30A306-11D8-47DD-A44D-3C3219C29607}"/>
              </a:ext>
            </a:extLst>
          </p:cNvPr>
          <p:cNvSpPr>
            <a:spLocks noGrp="1"/>
          </p:cNvSpPr>
          <p:nvPr>
            <p:ph type="title"/>
          </p:nvPr>
        </p:nvSpPr>
        <p:spPr/>
        <p:txBody>
          <a:bodyPr/>
          <a:lstStyle/>
          <a:p>
            <a:r>
              <a:rPr lang="en-US" dirty="0" smtClean="0"/>
              <a:t>Listening demonstration</a:t>
            </a:r>
            <a:endParaRPr lang="en-US" dirty="0"/>
          </a:p>
        </p:txBody>
      </p:sp>
      <p:sp>
        <p:nvSpPr>
          <p:cNvPr id="3" name="Content Placeholder 2">
            <a:extLst>
              <a:ext uri="{FF2B5EF4-FFF2-40B4-BE49-F238E27FC236}">
                <a16:creationId xmlns:a16="http://schemas.microsoft.com/office/drawing/2014/main" xmlns="" id="{92BAF3DF-8E46-4252-A257-FB8F72B6C672}"/>
              </a:ext>
            </a:extLst>
          </p:cNvPr>
          <p:cNvSpPr>
            <a:spLocks noGrp="1"/>
          </p:cNvSpPr>
          <p:nvPr>
            <p:ph idx="1"/>
          </p:nvPr>
        </p:nvSpPr>
        <p:spPr>
          <a:xfrm>
            <a:off x="838200" y="1825625"/>
            <a:ext cx="10673080" cy="4351338"/>
          </a:xfrm>
        </p:spPr>
        <p:txBody>
          <a:bodyPr>
            <a:normAutofit/>
          </a:bodyPr>
          <a:lstStyle/>
          <a:p>
            <a:r>
              <a:rPr lang="en-US" dirty="0" smtClean="0"/>
              <a:t>I built a circuit to demonstrate IMD  - especially hum IMD</a:t>
            </a:r>
          </a:p>
          <a:p>
            <a:r>
              <a:rPr lang="en-US" dirty="0" smtClean="0"/>
              <a:t>I hoped to be able to demonstrate this using a real triode, but the effects are too subtle.  So I built a circuit that can generate extreme levels of IMD.</a:t>
            </a:r>
          </a:p>
          <a:p>
            <a:r>
              <a:rPr lang="en-US" dirty="0" smtClean="0"/>
              <a:t>The circuit uses multiplier ICs to amplitude modulate the music signal with an adjustable sine wave signal</a:t>
            </a:r>
          </a:p>
          <a:p>
            <a:r>
              <a:rPr lang="en-US" dirty="0" smtClean="0"/>
              <a:t>This generates pure IMD – and very little harmonic distortion</a:t>
            </a:r>
            <a:endParaRPr lang="en-US" dirty="0"/>
          </a:p>
        </p:txBody>
      </p:sp>
    </p:spTree>
    <p:extLst>
      <p:ext uri="{BB962C8B-B14F-4D97-AF65-F5344CB8AC3E}">
        <p14:creationId xmlns:p14="http://schemas.microsoft.com/office/powerpoint/2010/main" val="42524902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30A306-11D8-47DD-A44D-3C3219C29607}"/>
              </a:ext>
            </a:extLst>
          </p:cNvPr>
          <p:cNvSpPr>
            <a:spLocks noGrp="1"/>
          </p:cNvSpPr>
          <p:nvPr>
            <p:ph type="title"/>
          </p:nvPr>
        </p:nvSpPr>
        <p:spPr/>
        <p:txBody>
          <a:bodyPr/>
          <a:lstStyle/>
          <a:p>
            <a:r>
              <a:rPr lang="en-US" dirty="0"/>
              <a:t>The </a:t>
            </a:r>
            <a:r>
              <a:rPr lang="en-US" dirty="0" smtClean="0"/>
              <a:t>“IMD Modulator”</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32" t="15995" r="668" b="7998"/>
          <a:stretch/>
        </p:blipFill>
        <p:spPr>
          <a:xfrm>
            <a:off x="2103120" y="1415374"/>
            <a:ext cx="7984925" cy="4893986"/>
          </a:xfrm>
          <a:prstGeom prst="rect">
            <a:avLst/>
          </a:prstGeom>
        </p:spPr>
      </p:pic>
    </p:spTree>
    <p:extLst>
      <p:ext uri="{BB962C8B-B14F-4D97-AF65-F5344CB8AC3E}">
        <p14:creationId xmlns:p14="http://schemas.microsoft.com/office/powerpoint/2010/main" val="13869397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30A306-11D8-47DD-A44D-3C3219C29607}"/>
              </a:ext>
            </a:extLst>
          </p:cNvPr>
          <p:cNvSpPr>
            <a:spLocks noGrp="1"/>
          </p:cNvSpPr>
          <p:nvPr>
            <p:ph type="title"/>
          </p:nvPr>
        </p:nvSpPr>
        <p:spPr/>
        <p:txBody>
          <a:bodyPr/>
          <a:lstStyle/>
          <a:p>
            <a:r>
              <a:rPr lang="en-US" dirty="0"/>
              <a:t>The </a:t>
            </a:r>
            <a:r>
              <a:rPr lang="en-US" dirty="0" smtClean="0"/>
              <a:t>circuit - Modulator</a:t>
            </a:r>
            <a:endParaRPr lang="en-US" dirty="0"/>
          </a:p>
        </p:txBody>
      </p:sp>
      <p:pic>
        <p:nvPicPr>
          <p:cNvPr id="3" name="Picture 2"/>
          <p:cNvPicPr>
            <a:picLocks noChangeAspect="1"/>
          </p:cNvPicPr>
          <p:nvPr/>
        </p:nvPicPr>
        <p:blipFill>
          <a:blip r:embed="rId3"/>
          <a:stretch>
            <a:fillRect/>
          </a:stretch>
        </p:blipFill>
        <p:spPr>
          <a:xfrm>
            <a:off x="1854681" y="1557200"/>
            <a:ext cx="8623169" cy="5023964"/>
          </a:xfrm>
          <a:prstGeom prst="rect">
            <a:avLst/>
          </a:prstGeom>
        </p:spPr>
      </p:pic>
    </p:spTree>
    <p:extLst>
      <p:ext uri="{BB962C8B-B14F-4D97-AF65-F5344CB8AC3E}">
        <p14:creationId xmlns:p14="http://schemas.microsoft.com/office/powerpoint/2010/main" val="32303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30A306-11D8-47DD-A44D-3C3219C29607}"/>
              </a:ext>
            </a:extLst>
          </p:cNvPr>
          <p:cNvSpPr>
            <a:spLocks noGrp="1"/>
          </p:cNvSpPr>
          <p:nvPr>
            <p:ph type="title"/>
          </p:nvPr>
        </p:nvSpPr>
        <p:spPr/>
        <p:txBody>
          <a:bodyPr/>
          <a:lstStyle/>
          <a:p>
            <a:r>
              <a:rPr lang="en-US" dirty="0"/>
              <a:t>The </a:t>
            </a:r>
            <a:r>
              <a:rPr lang="en-US" dirty="0" smtClean="0"/>
              <a:t>circuit – Sine Oscillator</a:t>
            </a:r>
            <a:endParaRPr lang="en-US" dirty="0"/>
          </a:p>
        </p:txBody>
      </p:sp>
      <p:pic>
        <p:nvPicPr>
          <p:cNvPr id="3" name="Picture 2"/>
          <p:cNvPicPr>
            <a:picLocks noChangeAspect="1"/>
          </p:cNvPicPr>
          <p:nvPr/>
        </p:nvPicPr>
        <p:blipFill>
          <a:blip r:embed="rId3"/>
          <a:stretch>
            <a:fillRect/>
          </a:stretch>
        </p:blipFill>
        <p:spPr>
          <a:xfrm>
            <a:off x="838200" y="1690688"/>
            <a:ext cx="9962612" cy="4647539"/>
          </a:xfrm>
          <a:prstGeom prst="rect">
            <a:avLst/>
          </a:prstGeom>
        </p:spPr>
      </p:pic>
    </p:spTree>
    <p:extLst>
      <p:ext uri="{BB962C8B-B14F-4D97-AF65-F5344CB8AC3E}">
        <p14:creationId xmlns:p14="http://schemas.microsoft.com/office/powerpoint/2010/main" val="18739383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30A306-11D8-47DD-A44D-3C3219C29607}"/>
              </a:ext>
            </a:extLst>
          </p:cNvPr>
          <p:cNvSpPr>
            <a:spLocks noGrp="1"/>
          </p:cNvSpPr>
          <p:nvPr>
            <p:ph type="title"/>
          </p:nvPr>
        </p:nvSpPr>
        <p:spPr/>
        <p:txBody>
          <a:bodyPr/>
          <a:lstStyle/>
          <a:p>
            <a:r>
              <a:rPr lang="en-US" dirty="0"/>
              <a:t>The </a:t>
            </a:r>
            <a:r>
              <a:rPr lang="en-US" dirty="0" smtClean="0"/>
              <a:t>circuit – Power Supply</a:t>
            </a:r>
            <a:endParaRPr lang="en-US" dirty="0"/>
          </a:p>
        </p:txBody>
      </p:sp>
      <p:pic>
        <p:nvPicPr>
          <p:cNvPr id="3" name="Picture 2"/>
          <p:cNvPicPr>
            <a:picLocks noChangeAspect="1"/>
          </p:cNvPicPr>
          <p:nvPr/>
        </p:nvPicPr>
        <p:blipFill>
          <a:blip r:embed="rId3"/>
          <a:stretch>
            <a:fillRect/>
          </a:stretch>
        </p:blipFill>
        <p:spPr>
          <a:xfrm>
            <a:off x="2013358" y="2926652"/>
            <a:ext cx="7565036" cy="2157076"/>
          </a:xfrm>
          <a:prstGeom prst="rect">
            <a:avLst/>
          </a:prstGeom>
        </p:spPr>
      </p:pic>
    </p:spTree>
    <p:extLst>
      <p:ext uri="{BB962C8B-B14F-4D97-AF65-F5344CB8AC3E}">
        <p14:creationId xmlns:p14="http://schemas.microsoft.com/office/powerpoint/2010/main" val="8222144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30A306-11D8-47DD-A44D-3C3219C29607}"/>
              </a:ext>
            </a:extLst>
          </p:cNvPr>
          <p:cNvSpPr>
            <a:spLocks noGrp="1"/>
          </p:cNvSpPr>
          <p:nvPr>
            <p:ph type="title"/>
          </p:nvPr>
        </p:nvSpPr>
        <p:spPr/>
        <p:txBody>
          <a:bodyPr/>
          <a:lstStyle/>
          <a:p>
            <a:r>
              <a:rPr lang="en-US" dirty="0" smtClean="0"/>
              <a:t>Settings</a:t>
            </a:r>
            <a:endParaRPr lang="en-US" dirty="0"/>
          </a:p>
        </p:txBody>
      </p:sp>
      <p:sp>
        <p:nvSpPr>
          <p:cNvPr id="3" name="Content Placeholder 2">
            <a:extLst>
              <a:ext uri="{FF2B5EF4-FFF2-40B4-BE49-F238E27FC236}">
                <a16:creationId xmlns:a16="http://schemas.microsoft.com/office/drawing/2014/main" xmlns="" id="{92BAF3DF-8E46-4252-A257-FB8F72B6C672}"/>
              </a:ext>
            </a:extLst>
          </p:cNvPr>
          <p:cNvSpPr>
            <a:spLocks noGrp="1"/>
          </p:cNvSpPr>
          <p:nvPr>
            <p:ph idx="1"/>
          </p:nvPr>
        </p:nvSpPr>
        <p:spPr>
          <a:xfrm>
            <a:off x="838200" y="1825625"/>
            <a:ext cx="10673080" cy="4351338"/>
          </a:xfrm>
        </p:spPr>
        <p:txBody>
          <a:bodyPr>
            <a:normAutofit/>
          </a:bodyPr>
          <a:lstStyle/>
          <a:p>
            <a:r>
              <a:rPr lang="en-US" dirty="0" smtClean="0"/>
              <a:t>The IMD modulator has two adjustments: Oscillator frequency, and modulation depth (as well as an output volume control)</a:t>
            </a:r>
          </a:p>
          <a:p>
            <a:r>
              <a:rPr lang="en-US" dirty="0" smtClean="0"/>
              <a:t>The frequency is selectable around normal line frequencies (and 2x those frequencies), as well as one low frequency (around 10Hz) and one high (around 700Hz)</a:t>
            </a:r>
          </a:p>
          <a:p>
            <a:r>
              <a:rPr lang="en-US" dirty="0" smtClean="0"/>
              <a:t>The modulation level </a:t>
            </a:r>
            <a:r>
              <a:rPr lang="en-US" dirty="0" smtClean="0"/>
              <a:t>(level of the first sideband) can </a:t>
            </a:r>
            <a:r>
              <a:rPr lang="en-US" dirty="0" smtClean="0"/>
              <a:t>be adjusted between none and </a:t>
            </a:r>
            <a:r>
              <a:rPr lang="en-US" dirty="0" smtClean="0"/>
              <a:t>-8dB, which is 50% IMD</a:t>
            </a:r>
            <a:endParaRPr lang="en-US" dirty="0" smtClean="0"/>
          </a:p>
          <a:p>
            <a:r>
              <a:rPr lang="en-US" dirty="0" smtClean="0"/>
              <a:t>I’ll use audio generated from my laptop via a USB DAC for the demo</a:t>
            </a:r>
          </a:p>
          <a:p>
            <a:endParaRPr lang="en-US" dirty="0"/>
          </a:p>
        </p:txBody>
      </p:sp>
    </p:spTree>
    <p:extLst>
      <p:ext uri="{BB962C8B-B14F-4D97-AF65-F5344CB8AC3E}">
        <p14:creationId xmlns:p14="http://schemas.microsoft.com/office/powerpoint/2010/main" val="29574667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30A306-11D8-47DD-A44D-3C3219C29607}"/>
              </a:ext>
            </a:extLst>
          </p:cNvPr>
          <p:cNvSpPr>
            <a:spLocks noGrp="1"/>
          </p:cNvSpPr>
          <p:nvPr>
            <p:ph type="title"/>
          </p:nvPr>
        </p:nvSpPr>
        <p:spPr/>
        <p:txBody>
          <a:bodyPr/>
          <a:lstStyle/>
          <a:p>
            <a:r>
              <a:rPr lang="en-US" dirty="0" smtClean="0"/>
              <a:t>Listening to Sine Waves?</a:t>
            </a:r>
            <a:endParaRPr lang="en-US" dirty="0"/>
          </a:p>
        </p:txBody>
      </p:sp>
      <p:sp>
        <p:nvSpPr>
          <p:cNvPr id="3" name="Content Placeholder 2">
            <a:extLst>
              <a:ext uri="{FF2B5EF4-FFF2-40B4-BE49-F238E27FC236}">
                <a16:creationId xmlns:a16="http://schemas.microsoft.com/office/drawing/2014/main" xmlns="" id="{92BAF3DF-8E46-4252-A257-FB8F72B6C672}"/>
              </a:ext>
            </a:extLst>
          </p:cNvPr>
          <p:cNvSpPr>
            <a:spLocks noGrp="1"/>
          </p:cNvSpPr>
          <p:nvPr>
            <p:ph idx="1"/>
          </p:nvPr>
        </p:nvSpPr>
        <p:spPr>
          <a:xfrm>
            <a:off x="838200" y="1825625"/>
            <a:ext cx="4993640" cy="4351338"/>
          </a:xfrm>
        </p:spPr>
        <p:txBody>
          <a:bodyPr>
            <a:normAutofit/>
          </a:bodyPr>
          <a:lstStyle/>
          <a:p>
            <a:r>
              <a:rPr lang="en-US" dirty="0" smtClean="0"/>
              <a:t>Most of us don’t spend a lot of time listening to sine waves.  OK, some of us nut cases might…</a:t>
            </a:r>
          </a:p>
          <a:p>
            <a:r>
              <a:rPr lang="en-US" dirty="0" smtClean="0"/>
              <a:t>IMD is easily heard on a sine wave, so…</a:t>
            </a:r>
          </a:p>
          <a:p>
            <a:r>
              <a:rPr lang="en-US" dirty="0"/>
              <a:t>W</a:t>
            </a:r>
            <a:r>
              <a:rPr lang="en-US" dirty="0" smtClean="0"/>
              <a:t>e will start with a sine wave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9360" y="1690688"/>
            <a:ext cx="4805680" cy="4805680"/>
          </a:xfrm>
          <a:prstGeom prst="rect">
            <a:avLst/>
          </a:prstGeom>
        </p:spPr>
      </p:pic>
    </p:spTree>
    <p:extLst>
      <p:ext uri="{BB962C8B-B14F-4D97-AF65-F5344CB8AC3E}">
        <p14:creationId xmlns:p14="http://schemas.microsoft.com/office/powerpoint/2010/main" val="491848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30A306-11D8-47DD-A44D-3C3219C29607}"/>
              </a:ext>
            </a:extLst>
          </p:cNvPr>
          <p:cNvSpPr>
            <a:spLocks noGrp="1"/>
          </p:cNvSpPr>
          <p:nvPr>
            <p:ph type="title"/>
          </p:nvPr>
        </p:nvSpPr>
        <p:spPr/>
        <p:txBody>
          <a:bodyPr/>
          <a:lstStyle/>
          <a:p>
            <a:r>
              <a:rPr lang="en-US" dirty="0" smtClean="0"/>
              <a:t>Music</a:t>
            </a:r>
            <a:endParaRPr lang="en-US" dirty="0"/>
          </a:p>
        </p:txBody>
      </p:sp>
      <p:sp>
        <p:nvSpPr>
          <p:cNvPr id="3" name="Content Placeholder 2">
            <a:extLst>
              <a:ext uri="{FF2B5EF4-FFF2-40B4-BE49-F238E27FC236}">
                <a16:creationId xmlns:a16="http://schemas.microsoft.com/office/drawing/2014/main" xmlns="" id="{92BAF3DF-8E46-4252-A257-FB8F72B6C672}"/>
              </a:ext>
            </a:extLst>
          </p:cNvPr>
          <p:cNvSpPr>
            <a:spLocks noGrp="1"/>
          </p:cNvSpPr>
          <p:nvPr>
            <p:ph idx="1"/>
          </p:nvPr>
        </p:nvSpPr>
        <p:spPr>
          <a:xfrm>
            <a:off x="838200" y="1825625"/>
            <a:ext cx="10673080" cy="4351338"/>
          </a:xfrm>
        </p:spPr>
        <p:txBody>
          <a:bodyPr>
            <a:normAutofit/>
          </a:bodyPr>
          <a:lstStyle/>
          <a:p>
            <a:r>
              <a:rPr lang="en-US" dirty="0" smtClean="0"/>
              <a:t>So now we’ll try some music…</a:t>
            </a:r>
          </a:p>
          <a:p>
            <a:r>
              <a:rPr lang="en-US" dirty="0" smtClean="0"/>
              <a:t>I was surprised that some types of music that I expected to be less… annoying… with IMD added were not as easy to distinguish as I thought</a:t>
            </a:r>
          </a:p>
          <a:p>
            <a:r>
              <a:rPr lang="en-US" dirty="0" smtClean="0"/>
              <a:t>If it’s bad enough obviously you can hear it on anything</a:t>
            </a:r>
          </a:p>
          <a:p>
            <a:endParaRPr lang="en-US" dirty="0"/>
          </a:p>
        </p:txBody>
      </p:sp>
    </p:spTree>
    <p:extLst>
      <p:ext uri="{BB962C8B-B14F-4D97-AF65-F5344CB8AC3E}">
        <p14:creationId xmlns:p14="http://schemas.microsoft.com/office/powerpoint/2010/main" val="1338033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046" y="2844555"/>
            <a:ext cx="10515600" cy="1325563"/>
          </a:xfrm>
        </p:spPr>
        <p:txBody>
          <a:bodyPr/>
          <a:lstStyle/>
          <a:p>
            <a:pPr algn="ctr"/>
            <a:r>
              <a:rPr lang="en-US" b="1" dirty="0" smtClean="0"/>
              <a:t>So, what is “Intermodulation Distortion”?</a:t>
            </a:r>
            <a:endParaRPr lang="en-US" b="1" dirty="0"/>
          </a:p>
        </p:txBody>
      </p:sp>
    </p:spTree>
    <p:extLst>
      <p:ext uri="{BB962C8B-B14F-4D97-AF65-F5344CB8AC3E}">
        <p14:creationId xmlns:p14="http://schemas.microsoft.com/office/powerpoint/2010/main" val="2598188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30A306-11D8-47DD-A44D-3C3219C29607}"/>
              </a:ext>
            </a:extLst>
          </p:cNvPr>
          <p:cNvSpPr>
            <a:spLocks noGrp="1"/>
          </p:cNvSpPr>
          <p:nvPr>
            <p:ph type="title"/>
          </p:nvPr>
        </p:nvSpPr>
        <p:spPr/>
        <p:txBody>
          <a:bodyPr/>
          <a:lstStyle/>
          <a:p>
            <a:r>
              <a:rPr lang="en-US" dirty="0" smtClean="0"/>
              <a:t>That’s it…</a:t>
            </a:r>
            <a:endParaRPr lang="en-US" dirty="0"/>
          </a:p>
        </p:txBody>
      </p:sp>
      <p:sp>
        <p:nvSpPr>
          <p:cNvPr id="3" name="Content Placeholder 2">
            <a:extLst>
              <a:ext uri="{FF2B5EF4-FFF2-40B4-BE49-F238E27FC236}">
                <a16:creationId xmlns:a16="http://schemas.microsoft.com/office/drawing/2014/main" xmlns="" id="{92BAF3DF-8E46-4252-A257-FB8F72B6C672}"/>
              </a:ext>
            </a:extLst>
          </p:cNvPr>
          <p:cNvSpPr>
            <a:spLocks noGrp="1"/>
          </p:cNvSpPr>
          <p:nvPr>
            <p:ph idx="1"/>
          </p:nvPr>
        </p:nvSpPr>
        <p:spPr>
          <a:xfrm>
            <a:off x="838200" y="1825625"/>
            <a:ext cx="10673080" cy="4351338"/>
          </a:xfrm>
        </p:spPr>
        <p:txBody>
          <a:bodyPr>
            <a:normAutofit/>
          </a:bodyPr>
          <a:lstStyle/>
          <a:p>
            <a:r>
              <a:rPr lang="en-US" dirty="0" smtClean="0"/>
              <a:t>Questions?</a:t>
            </a:r>
          </a:p>
          <a:p>
            <a:r>
              <a:rPr lang="en-US" dirty="0" smtClean="0"/>
              <a:t>Comments?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027906"/>
            <a:ext cx="6709833" cy="5032375"/>
          </a:xfrm>
          <a:prstGeom prst="rect">
            <a:avLst/>
          </a:prstGeom>
        </p:spPr>
      </p:pic>
    </p:spTree>
    <p:extLst>
      <p:ext uri="{BB962C8B-B14F-4D97-AF65-F5344CB8AC3E}">
        <p14:creationId xmlns:p14="http://schemas.microsoft.com/office/powerpoint/2010/main" val="40274890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7F7B29-7526-43C1-AA8E-1C433F09A006}"/>
              </a:ext>
            </a:extLst>
          </p:cNvPr>
          <p:cNvSpPr>
            <a:spLocks noGrp="1"/>
          </p:cNvSpPr>
          <p:nvPr>
            <p:ph type="title"/>
          </p:nvPr>
        </p:nvSpPr>
        <p:spPr/>
        <p:txBody>
          <a:bodyPr/>
          <a:lstStyle/>
          <a:p>
            <a:r>
              <a:rPr lang="en-US" dirty="0"/>
              <a:t>What is “intermodulation”?</a:t>
            </a:r>
          </a:p>
        </p:txBody>
      </p:sp>
      <p:sp>
        <p:nvSpPr>
          <p:cNvPr id="3" name="Content Placeholder 2">
            <a:extLst>
              <a:ext uri="{FF2B5EF4-FFF2-40B4-BE49-F238E27FC236}">
                <a16:creationId xmlns:a16="http://schemas.microsoft.com/office/drawing/2014/main" xmlns="" id="{B7D16B06-7184-469C-A12E-3DE6599DB9D6}"/>
              </a:ext>
            </a:extLst>
          </p:cNvPr>
          <p:cNvSpPr>
            <a:spLocks noGrp="1"/>
          </p:cNvSpPr>
          <p:nvPr>
            <p:ph idx="1"/>
          </p:nvPr>
        </p:nvSpPr>
        <p:spPr/>
        <p:txBody>
          <a:bodyPr/>
          <a:lstStyle/>
          <a:p>
            <a:r>
              <a:rPr lang="en-US" dirty="0"/>
              <a:t>In an ideal circuit, if you pass two </a:t>
            </a:r>
            <a:r>
              <a:rPr lang="en-US" dirty="0" smtClean="0"/>
              <a:t>single-frequency </a:t>
            </a:r>
            <a:r>
              <a:rPr lang="en-US" dirty="0"/>
              <a:t>tones in, you get only those two tones out</a:t>
            </a:r>
          </a:p>
          <a:p>
            <a:r>
              <a:rPr lang="en-US" dirty="0"/>
              <a:t>Nonlinearities in a circuit cause the two signals to affect – or modulate – each other</a:t>
            </a:r>
          </a:p>
          <a:p>
            <a:r>
              <a:rPr lang="en-US" dirty="0"/>
              <a:t>The result is that there are tones in the output that were not at the input</a:t>
            </a:r>
          </a:p>
          <a:p>
            <a:r>
              <a:rPr lang="en-US" dirty="0"/>
              <a:t>The unwanted tones – intermodulation products – are mathematically related to the input tones</a:t>
            </a:r>
          </a:p>
        </p:txBody>
      </p:sp>
    </p:spTree>
    <p:extLst>
      <p:ext uri="{BB962C8B-B14F-4D97-AF65-F5344CB8AC3E}">
        <p14:creationId xmlns:p14="http://schemas.microsoft.com/office/powerpoint/2010/main" val="41459229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C2FBC0-03CA-4181-BAF0-0009E1334E26}"/>
              </a:ext>
            </a:extLst>
          </p:cNvPr>
          <p:cNvSpPr>
            <a:spLocks noGrp="1"/>
          </p:cNvSpPr>
          <p:nvPr>
            <p:ph type="title"/>
          </p:nvPr>
        </p:nvSpPr>
        <p:spPr/>
        <p:txBody>
          <a:bodyPr/>
          <a:lstStyle/>
          <a:p>
            <a:r>
              <a:rPr lang="en-US" dirty="0"/>
              <a:t>Why do we care?</a:t>
            </a:r>
          </a:p>
        </p:txBody>
      </p:sp>
      <p:sp>
        <p:nvSpPr>
          <p:cNvPr id="3" name="Content Placeholder 2">
            <a:extLst>
              <a:ext uri="{FF2B5EF4-FFF2-40B4-BE49-F238E27FC236}">
                <a16:creationId xmlns:a16="http://schemas.microsoft.com/office/drawing/2014/main" xmlns="" id="{318A250B-BE8E-4D0B-8C60-3B933A58F64A}"/>
              </a:ext>
            </a:extLst>
          </p:cNvPr>
          <p:cNvSpPr>
            <a:spLocks noGrp="1"/>
          </p:cNvSpPr>
          <p:nvPr>
            <p:ph idx="1"/>
          </p:nvPr>
        </p:nvSpPr>
        <p:spPr/>
        <p:txBody>
          <a:bodyPr/>
          <a:lstStyle/>
          <a:p>
            <a:r>
              <a:rPr lang="en-US" dirty="0"/>
              <a:t>We don’t usually listen to tones</a:t>
            </a:r>
          </a:p>
          <a:p>
            <a:r>
              <a:rPr lang="en-US" dirty="0"/>
              <a:t>Music is a very complex signal</a:t>
            </a:r>
          </a:p>
          <a:p>
            <a:r>
              <a:rPr lang="en-US" dirty="0"/>
              <a:t>However, you can imagine that the sound of one instrument might intermodulate with the sound of another</a:t>
            </a:r>
          </a:p>
          <a:p>
            <a:r>
              <a:rPr lang="en-US" dirty="0"/>
              <a:t>Think of a loud bass note and a flute</a:t>
            </a:r>
          </a:p>
          <a:p>
            <a:r>
              <a:rPr lang="en-US" dirty="0"/>
              <a:t>Generally IMD “muddies up” the sound or makes it sound harsh</a:t>
            </a:r>
          </a:p>
          <a:p>
            <a:r>
              <a:rPr lang="en-US" dirty="0"/>
              <a:t>IMD measurement is regarded as a more telling benchmark than THD measurements</a:t>
            </a:r>
          </a:p>
          <a:p>
            <a:endParaRPr lang="en-US" dirty="0"/>
          </a:p>
        </p:txBody>
      </p:sp>
    </p:spTree>
    <p:extLst>
      <p:ext uri="{BB962C8B-B14F-4D97-AF65-F5344CB8AC3E}">
        <p14:creationId xmlns:p14="http://schemas.microsoft.com/office/powerpoint/2010/main" val="29133461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4046" y="2844555"/>
            <a:ext cx="10515600" cy="1325563"/>
          </a:xfrm>
        </p:spPr>
        <p:txBody>
          <a:bodyPr/>
          <a:lstStyle/>
          <a:p>
            <a:pPr algn="ctr"/>
            <a:r>
              <a:rPr lang="en-US" b="1" dirty="0" smtClean="0"/>
              <a:t>Distortion in a simple triode amplifier</a:t>
            </a:r>
            <a:endParaRPr lang="en-US" b="1" dirty="0"/>
          </a:p>
        </p:txBody>
      </p:sp>
    </p:spTree>
    <p:extLst>
      <p:ext uri="{BB962C8B-B14F-4D97-AF65-F5344CB8AC3E}">
        <p14:creationId xmlns:p14="http://schemas.microsoft.com/office/powerpoint/2010/main" val="39410820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A79298-F1C0-499E-92A2-3184CB7D8BCE}"/>
              </a:ext>
            </a:extLst>
          </p:cNvPr>
          <p:cNvSpPr>
            <a:spLocks noGrp="1"/>
          </p:cNvSpPr>
          <p:nvPr>
            <p:ph type="title"/>
          </p:nvPr>
        </p:nvSpPr>
        <p:spPr>
          <a:xfrm>
            <a:off x="914400" y="574675"/>
            <a:ext cx="10515600" cy="924413"/>
          </a:xfrm>
        </p:spPr>
        <p:txBody>
          <a:bodyPr/>
          <a:lstStyle/>
          <a:p>
            <a:r>
              <a:rPr lang="en-US" dirty="0"/>
              <a:t>A simple </a:t>
            </a:r>
            <a:r>
              <a:rPr lang="en-US" dirty="0" smtClean="0"/>
              <a:t>single-ended triode </a:t>
            </a:r>
            <a:r>
              <a:rPr lang="en-US" dirty="0"/>
              <a:t>amplifier</a:t>
            </a:r>
          </a:p>
        </p:txBody>
      </p:sp>
      <p:pic>
        <p:nvPicPr>
          <p:cNvPr id="8" name="Content Placeholder 7">
            <a:extLst>
              <a:ext uri="{FF2B5EF4-FFF2-40B4-BE49-F238E27FC236}">
                <a16:creationId xmlns:a16="http://schemas.microsoft.com/office/drawing/2014/main" xmlns="" id="{646C0238-C89D-4A6B-B989-F4B89C7FF45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80633" y="1690688"/>
            <a:ext cx="4745784" cy="4351338"/>
          </a:xfrm>
        </p:spPr>
      </p:pic>
      <p:sp>
        <p:nvSpPr>
          <p:cNvPr id="9" name="Content Placeholder 2">
            <a:extLst>
              <a:ext uri="{FF2B5EF4-FFF2-40B4-BE49-F238E27FC236}">
                <a16:creationId xmlns:a16="http://schemas.microsoft.com/office/drawing/2014/main" xmlns="" id="{5DF518E1-EDFC-4B02-BBC3-C57F368E2EBC}"/>
              </a:ext>
            </a:extLst>
          </p:cNvPr>
          <p:cNvSpPr txBox="1">
            <a:spLocks/>
          </p:cNvSpPr>
          <p:nvPr/>
        </p:nvSpPr>
        <p:spPr>
          <a:xfrm>
            <a:off x="838200" y="1825625"/>
            <a:ext cx="575310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 a simple grounded cathode triode amplifier, the output signal is an inverted, larger version of the input signal</a:t>
            </a:r>
          </a:p>
          <a:p>
            <a:r>
              <a:rPr lang="en-US" dirty="0"/>
              <a:t>Ideally, </a:t>
            </a:r>
          </a:p>
          <a:p>
            <a:pPr marL="0" indent="0">
              <a:buNone/>
            </a:pPr>
            <a:r>
              <a:rPr lang="en-US" dirty="0"/>
              <a:t>                   V</a:t>
            </a:r>
            <a:r>
              <a:rPr lang="en-US" baseline="-25000" dirty="0"/>
              <a:t>OUT</a:t>
            </a:r>
            <a:r>
              <a:rPr lang="en-US" dirty="0"/>
              <a:t> = -V</a:t>
            </a:r>
            <a:r>
              <a:rPr lang="en-US" baseline="-25000" dirty="0"/>
              <a:t>IN</a:t>
            </a:r>
            <a:r>
              <a:rPr lang="en-US" dirty="0"/>
              <a:t> * A + DC</a:t>
            </a:r>
          </a:p>
          <a:p>
            <a:pPr marL="0" indent="0">
              <a:buNone/>
            </a:pPr>
            <a:r>
              <a:rPr lang="en-US" dirty="0" smtClean="0"/>
              <a:t>  Where </a:t>
            </a:r>
            <a:r>
              <a:rPr lang="en-US" dirty="0"/>
              <a:t>A = voltage gain, and DC = </a:t>
            </a:r>
            <a:r>
              <a:rPr lang="en-US" dirty="0" smtClean="0"/>
              <a:t>the</a:t>
            </a:r>
          </a:p>
          <a:p>
            <a:pPr marL="0" indent="0">
              <a:lnSpc>
                <a:spcPct val="120000"/>
              </a:lnSpc>
              <a:spcBef>
                <a:spcPts val="0"/>
              </a:spcBef>
              <a:buNone/>
            </a:pPr>
            <a:r>
              <a:rPr lang="en-US" dirty="0" smtClean="0"/>
              <a:t>  static </a:t>
            </a:r>
            <a:r>
              <a:rPr lang="en-US" dirty="0"/>
              <a:t>plate voltage (bias)</a:t>
            </a:r>
          </a:p>
          <a:p>
            <a:r>
              <a:rPr lang="en-US" dirty="0"/>
              <a:t>Note that this is a simple linear equation:  y = mx + b.  Remember </a:t>
            </a:r>
            <a:r>
              <a:rPr lang="en-US" dirty="0" smtClean="0"/>
              <a:t>high school algebra?</a:t>
            </a:r>
            <a:endParaRPr lang="en-US" dirty="0"/>
          </a:p>
        </p:txBody>
      </p:sp>
    </p:spTree>
    <p:extLst>
      <p:ext uri="{BB962C8B-B14F-4D97-AF65-F5344CB8AC3E}">
        <p14:creationId xmlns:p14="http://schemas.microsoft.com/office/powerpoint/2010/main" val="9707942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0B3203-3CC9-481D-8DFD-5356DD72D875}"/>
              </a:ext>
            </a:extLst>
          </p:cNvPr>
          <p:cNvSpPr>
            <a:spLocks noGrp="1"/>
          </p:cNvSpPr>
          <p:nvPr>
            <p:ph type="title"/>
          </p:nvPr>
        </p:nvSpPr>
        <p:spPr/>
        <p:txBody>
          <a:bodyPr/>
          <a:lstStyle/>
          <a:p>
            <a:r>
              <a:rPr lang="en-US" dirty="0"/>
              <a:t>Transfer</a:t>
            </a:r>
            <a:r>
              <a:rPr lang="en-US" baseline="0" dirty="0"/>
              <a:t> functions</a:t>
            </a:r>
            <a:endParaRPr lang="en-US" dirty="0"/>
          </a:p>
        </p:txBody>
      </p:sp>
      <p:sp>
        <p:nvSpPr>
          <p:cNvPr id="4" name="Content Placeholder 2">
            <a:extLst>
              <a:ext uri="{FF2B5EF4-FFF2-40B4-BE49-F238E27FC236}">
                <a16:creationId xmlns:a16="http://schemas.microsoft.com/office/drawing/2014/main" xmlns="" id="{C59AD7C8-125A-45B1-9E0B-21F006208AD6}"/>
              </a:ext>
            </a:extLst>
          </p:cNvPr>
          <p:cNvSpPr txBox="1">
            <a:spLocks/>
          </p:cNvSpPr>
          <p:nvPr/>
        </p:nvSpPr>
        <p:spPr>
          <a:xfrm>
            <a:off x="838199" y="1825625"/>
            <a:ext cx="8653097" cy="43513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If we make a graph of an ideal amplifier’s output vs. input,  we get a straight line, whose slope is the gain of the amplifier</a:t>
            </a:r>
          </a:p>
          <a:p>
            <a:r>
              <a:rPr lang="en-US" dirty="0"/>
              <a:t>When we talk about “nonlinearities”, it is any deviation from this straight line that we are talking about – NOT the shape of the plate curves (though they are related, as you will recognize with experience)</a:t>
            </a:r>
          </a:p>
          <a:p>
            <a:r>
              <a:rPr lang="en-US" dirty="0"/>
              <a:t>You can easily construct the transfer function of a simple resistive loaded triode from the plate curves</a:t>
            </a:r>
          </a:p>
          <a:p>
            <a:r>
              <a:rPr lang="en-US" dirty="0"/>
              <a:t>Linearity varies dramatically for a given triode with differing operating conditions (bias point and plate load impedance)</a:t>
            </a:r>
          </a:p>
        </p:txBody>
      </p:sp>
      <p:pic>
        <p:nvPicPr>
          <p:cNvPr id="4100" name="Picture 4" descr="http://www.mathsisfun.com/data/images/y-mxpb-grap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1730" y="2824956"/>
            <a:ext cx="2047875" cy="235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2140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892</TotalTime>
  <Words>2595</Words>
  <Application>Microsoft Office PowerPoint</Application>
  <PresentationFormat>Widescreen</PresentationFormat>
  <Paragraphs>223</Paragraphs>
  <Slides>40</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Intermodulation Distortion</vt:lpstr>
      <vt:lpstr>Agenda</vt:lpstr>
      <vt:lpstr>Biography</vt:lpstr>
      <vt:lpstr>So, what is “Intermodulation Distortion”?</vt:lpstr>
      <vt:lpstr>What is “intermodulation”?</vt:lpstr>
      <vt:lpstr>Why do we care?</vt:lpstr>
      <vt:lpstr>Distortion in a simple triode amplifier</vt:lpstr>
      <vt:lpstr>A simple single-ended triode amplifier</vt:lpstr>
      <vt:lpstr>Transfer functions</vt:lpstr>
      <vt:lpstr>Transfer function of a real triode</vt:lpstr>
      <vt:lpstr>Single tone: harmonic distortion</vt:lpstr>
      <vt:lpstr>Waveforms and FFTs</vt:lpstr>
      <vt:lpstr>A bad amplifier</vt:lpstr>
      <vt:lpstr>Two tones: intermodulation</vt:lpstr>
      <vt:lpstr>IMD in the frequency domain (FFT)</vt:lpstr>
      <vt:lpstr>IMD in the frequency domain (FFT)</vt:lpstr>
      <vt:lpstr>Effect of operating conditions on IMD</vt:lpstr>
      <vt:lpstr>What we really want</vt:lpstr>
      <vt:lpstr>IMD measurement techniques</vt:lpstr>
      <vt:lpstr>SMPTE and CCIF spectra</vt:lpstr>
      <vt:lpstr>Hum Intermodulation</vt:lpstr>
      <vt:lpstr>A special case: hum intermodulation</vt:lpstr>
      <vt:lpstr>US Patent #2,078,666 – 1937 – The IDHT</vt:lpstr>
      <vt:lpstr>Thermal modulation</vt:lpstr>
      <vt:lpstr>Filament emission</vt:lpstr>
      <vt:lpstr>Filament voltage influences effective bias</vt:lpstr>
      <vt:lpstr>Tubes are imperfect!</vt:lpstr>
      <vt:lpstr>The result: intermodulation</vt:lpstr>
      <vt:lpstr>Coupled-hum IMD</vt:lpstr>
      <vt:lpstr>Harmonic distortion induced hum IMD</vt:lpstr>
      <vt:lpstr>Let’s hear this distortion…</vt:lpstr>
      <vt:lpstr>Listening demonstration</vt:lpstr>
      <vt:lpstr>The “IMD Modulator”</vt:lpstr>
      <vt:lpstr>The circuit - Modulator</vt:lpstr>
      <vt:lpstr>The circuit – Sine Oscillator</vt:lpstr>
      <vt:lpstr>The circuit – Power Supply</vt:lpstr>
      <vt:lpstr>Settings</vt:lpstr>
      <vt:lpstr>Listening to Sine Waves?</vt:lpstr>
      <vt:lpstr>Music</vt:lpstr>
      <vt:lpstr>That’s it…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Intermodulation Distortion in Triode Amplifiers</dc:title>
  <dc:creator>Peter Millett</dc:creator>
  <cp:lastModifiedBy>Peter Millett</cp:lastModifiedBy>
  <cp:revision>102</cp:revision>
  <dcterms:created xsi:type="dcterms:W3CDTF">2019-04-23T17:30:48Z</dcterms:created>
  <dcterms:modified xsi:type="dcterms:W3CDTF">2019-10-30T20:32:50Z</dcterms:modified>
</cp:coreProperties>
</file>